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Open Sans Extra Bold" charset="1" panose="020B0906030804020204"/>
      <p:regular r:id="rId18"/>
    </p:embeddedFont>
    <p:embeddedFont>
      <p:font typeface="Poppins Bold" charset="1" panose="00000800000000000000"/>
      <p:regular r:id="rId19"/>
    </p:embeddedFont>
    <p:embeddedFont>
      <p:font typeface="Canva Sans Bold" charset="1" panose="020B0803030501040103"/>
      <p:regular r:id="rId20"/>
    </p:embeddedFont>
    <p:embeddedFont>
      <p:font typeface="Poppins" charset="1" panose="00000500000000000000"/>
      <p:regular r:id="rId21"/>
    </p:embeddedFont>
    <p:embeddedFont>
      <p:font typeface="Poppins Medium" charset="1" panose="00000600000000000000"/>
      <p:regular r:id="rId22"/>
    </p:embeddedFont>
    <p:embeddedFont>
      <p:font typeface="Poppins Semi-Bold" charset="1" panose="00000700000000000000"/>
      <p:regular r:id="rId23"/>
    </p:embeddedFont>
    <p:embeddedFont>
      <p:font typeface="Archive" charset="1" panose="02000506040000020004"/>
      <p:regular r:id="rId24"/>
    </p:embeddedFont>
    <p:embeddedFont>
      <p:font typeface="Cloud" charset="1" panose="02000000000000000000"/>
      <p:regular r:id="rId25"/>
    </p:embeddedFont>
    <p:embeddedFont>
      <p:font typeface="Fredoka" charset="1" panose="02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jpe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jpeg" Type="http://schemas.openxmlformats.org/officeDocument/2006/relationships/image"/><Relationship Id="rId9"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1429" y="0"/>
            <a:ext cx="18349429" cy="11005810"/>
          </a:xfrm>
          <a:custGeom>
            <a:avLst/>
            <a:gdLst/>
            <a:ahLst/>
            <a:cxnLst/>
            <a:rect r="r" b="b" t="t" l="l"/>
            <a:pathLst>
              <a:path h="11005810" w="18349429">
                <a:moveTo>
                  <a:pt x="0" y="0"/>
                </a:moveTo>
                <a:lnTo>
                  <a:pt x="18349429" y="0"/>
                </a:lnTo>
                <a:lnTo>
                  <a:pt x="18349429" y="11005810"/>
                </a:lnTo>
                <a:lnTo>
                  <a:pt x="0" y="11005810"/>
                </a:lnTo>
                <a:lnTo>
                  <a:pt x="0" y="0"/>
                </a:lnTo>
                <a:close/>
              </a:path>
            </a:pathLst>
          </a:custGeom>
          <a:blipFill>
            <a:blip r:embed="rId2">
              <a:alphaModFix amt="18999"/>
            </a:blip>
            <a:stretch>
              <a:fillRect l="0" t="-9804" r="0" b="-1275"/>
            </a:stretch>
          </a:blipFill>
        </p:spPr>
      </p:sp>
      <p:grpSp>
        <p:nvGrpSpPr>
          <p:cNvPr name="Group 3" id="3"/>
          <p:cNvGrpSpPr/>
          <p:nvPr/>
        </p:nvGrpSpPr>
        <p:grpSpPr>
          <a:xfrm rot="0">
            <a:off x="6527461" y="5590237"/>
            <a:ext cx="14099416" cy="140994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43475" y="-493308"/>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1365080" y="7975770"/>
            <a:ext cx="4190383" cy="827601"/>
          </a:xfrm>
          <a:custGeom>
            <a:avLst/>
            <a:gdLst/>
            <a:ahLst/>
            <a:cxnLst/>
            <a:rect r="r" b="b" t="t" l="l"/>
            <a:pathLst>
              <a:path h="827601" w="4190383">
                <a:moveTo>
                  <a:pt x="0" y="0"/>
                </a:moveTo>
                <a:lnTo>
                  <a:pt x="4190383" y="0"/>
                </a:lnTo>
                <a:lnTo>
                  <a:pt x="4190383" y="827601"/>
                </a:lnTo>
                <a:lnTo>
                  <a:pt x="0" y="827601"/>
                </a:lnTo>
                <a:lnTo>
                  <a:pt x="0" y="0"/>
                </a:lnTo>
                <a:close/>
              </a:path>
            </a:pathLst>
          </a:custGeom>
          <a:blipFill>
            <a:blip r:embed="rId3"/>
            <a:stretch>
              <a:fillRect l="0" t="0" r="0" b="0"/>
            </a:stretch>
          </a:blipFill>
        </p:spPr>
      </p:sp>
      <p:grpSp>
        <p:nvGrpSpPr>
          <p:cNvPr name="Group 16" id="16"/>
          <p:cNvGrpSpPr>
            <a:grpSpLocks noChangeAspect="true"/>
          </p:cNvGrpSpPr>
          <p:nvPr/>
        </p:nvGrpSpPr>
        <p:grpSpPr>
          <a:xfrm rot="0">
            <a:off x="11774362" y="1028700"/>
            <a:ext cx="3605615" cy="7134328"/>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 t="0" r="-38" b="0"/>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0" id="2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26" id="26"/>
          <p:cNvSpPr/>
          <p:nvPr/>
        </p:nvSpPr>
        <p:spPr>
          <a:xfrm flipH="false" flipV="false" rot="0">
            <a:off x="1391331" y="1028700"/>
            <a:ext cx="1458743" cy="1751766"/>
          </a:xfrm>
          <a:custGeom>
            <a:avLst/>
            <a:gdLst/>
            <a:ahLst/>
            <a:cxnLst/>
            <a:rect r="r" b="b" t="t" l="l"/>
            <a:pathLst>
              <a:path h="1751766" w="1458743">
                <a:moveTo>
                  <a:pt x="0" y="0"/>
                </a:moveTo>
                <a:lnTo>
                  <a:pt x="1458744" y="0"/>
                </a:lnTo>
                <a:lnTo>
                  <a:pt x="1458744" y="1751766"/>
                </a:lnTo>
                <a:lnTo>
                  <a:pt x="0" y="17517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391331" y="4526187"/>
            <a:ext cx="5136130" cy="1071331"/>
          </a:xfrm>
          <a:prstGeom prst="rect">
            <a:avLst/>
          </a:prstGeom>
        </p:spPr>
        <p:txBody>
          <a:bodyPr anchor="t" rtlCol="false" tIns="0" lIns="0" bIns="0" rIns="0">
            <a:spAutoFit/>
          </a:bodyPr>
          <a:lstStyle/>
          <a:p>
            <a:pPr algn="l">
              <a:lnSpc>
                <a:spcPts val="7448"/>
              </a:lnSpc>
            </a:pPr>
            <a:r>
              <a:rPr lang="en-US" sz="9549" spc="-238">
                <a:solidFill>
                  <a:srgbClr val="051D40"/>
                </a:solidFill>
                <a:latin typeface="Open Sans Extra Bold"/>
              </a:rPr>
              <a:t>EazyTrip</a:t>
            </a:r>
          </a:p>
        </p:txBody>
      </p:sp>
      <p:sp>
        <p:nvSpPr>
          <p:cNvPr name="TextBox 28" id="28"/>
          <p:cNvSpPr txBox="true"/>
          <p:nvPr/>
        </p:nvSpPr>
        <p:spPr>
          <a:xfrm rot="0">
            <a:off x="1391331" y="7661472"/>
            <a:ext cx="626033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Bold"/>
              </a:rPr>
              <a:t>By :   ODD CODER</a:t>
            </a:r>
          </a:p>
        </p:txBody>
      </p:sp>
      <p:sp>
        <p:nvSpPr>
          <p:cNvPr name="TextBox 29" id="29"/>
          <p:cNvSpPr txBox="true"/>
          <p:nvPr/>
        </p:nvSpPr>
        <p:spPr>
          <a:xfrm rot="0">
            <a:off x="1391331" y="5596896"/>
            <a:ext cx="4737565" cy="544918"/>
          </a:xfrm>
          <a:prstGeom prst="rect">
            <a:avLst/>
          </a:prstGeom>
        </p:spPr>
        <p:txBody>
          <a:bodyPr anchor="t" rtlCol="false" tIns="0" lIns="0" bIns="0" rIns="0">
            <a:spAutoFit/>
          </a:bodyPr>
          <a:lstStyle/>
          <a:p>
            <a:pPr algn="ctr">
              <a:lnSpc>
                <a:spcPts val="4484"/>
              </a:lnSpc>
            </a:pPr>
            <a:r>
              <a:rPr lang="en-US" sz="3203">
                <a:solidFill>
                  <a:srgbClr val="051D40"/>
                </a:solidFill>
                <a:latin typeface="Canva Sans Bold"/>
              </a:rPr>
              <a:t>Smart Paths, Easy Rides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3325929" y="3510872"/>
            <a:ext cx="710297" cy="125782"/>
          </a:xfrm>
          <a:custGeom>
            <a:avLst/>
            <a:gdLst/>
            <a:ahLst/>
            <a:cxnLst/>
            <a:rect r="r" b="b" t="t" l="l"/>
            <a:pathLst>
              <a:path h="125782" w="710297">
                <a:moveTo>
                  <a:pt x="0" y="0"/>
                </a:moveTo>
                <a:lnTo>
                  <a:pt x="710298" y="0"/>
                </a:lnTo>
                <a:lnTo>
                  <a:pt x="710298" y="125781"/>
                </a:lnTo>
                <a:lnTo>
                  <a:pt x="0" y="125781"/>
                </a:lnTo>
                <a:lnTo>
                  <a:pt x="0" y="0"/>
                </a:lnTo>
                <a:close/>
              </a:path>
            </a:pathLst>
          </a:custGeom>
          <a:blipFill>
            <a:blip r:embed="rId3"/>
            <a:stretch>
              <a:fillRect l="0" t="0" r="0" b="0"/>
            </a:stretch>
          </a:blipFill>
        </p:spPr>
      </p:sp>
      <p:sp>
        <p:nvSpPr>
          <p:cNvPr name="Freeform 13" id="13"/>
          <p:cNvSpPr/>
          <p:nvPr/>
        </p:nvSpPr>
        <p:spPr>
          <a:xfrm flipH="false" flipV="false" rot="0">
            <a:off x="11918663" y="8187393"/>
            <a:ext cx="3524831" cy="696154"/>
          </a:xfrm>
          <a:custGeom>
            <a:avLst/>
            <a:gdLst/>
            <a:ahLst/>
            <a:cxnLst/>
            <a:rect r="r" b="b" t="t" l="l"/>
            <a:pathLst>
              <a:path h="696154" w="3524831">
                <a:moveTo>
                  <a:pt x="0" y="0"/>
                </a:moveTo>
                <a:lnTo>
                  <a:pt x="3524831" y="0"/>
                </a:lnTo>
                <a:lnTo>
                  <a:pt x="3524831" y="696155"/>
                </a:lnTo>
                <a:lnTo>
                  <a:pt x="0" y="696155"/>
                </a:lnTo>
                <a:lnTo>
                  <a:pt x="0" y="0"/>
                </a:lnTo>
                <a:close/>
              </a:path>
            </a:pathLst>
          </a:custGeom>
          <a:blipFill>
            <a:blip r:embed="rId2"/>
            <a:stretch>
              <a:fillRect l="0" t="0" r="0" b="0"/>
            </a:stretch>
          </a:blipFill>
        </p:spPr>
      </p:sp>
      <p:grpSp>
        <p:nvGrpSpPr>
          <p:cNvPr name="Group 14" id="14"/>
          <p:cNvGrpSpPr>
            <a:grpSpLocks noChangeAspect="true"/>
          </p:cNvGrpSpPr>
          <p:nvPr/>
        </p:nvGrpSpPr>
        <p:grpSpPr>
          <a:xfrm rot="0">
            <a:off x="12203590" y="3121650"/>
            <a:ext cx="2749194" cy="543975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628" t="0" r="-3628"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4" id="24"/>
          <p:cNvSpPr txBox="true"/>
          <p:nvPr/>
        </p:nvSpPr>
        <p:spPr>
          <a:xfrm rot="0">
            <a:off x="4456625" y="3988425"/>
            <a:ext cx="7462038" cy="1311927"/>
          </a:xfrm>
          <a:prstGeom prst="rect">
            <a:avLst/>
          </a:prstGeom>
        </p:spPr>
        <p:txBody>
          <a:bodyPr anchor="t" rtlCol="false" tIns="0" lIns="0" bIns="0" rIns="0">
            <a:spAutoFit/>
          </a:bodyPr>
          <a:lstStyle/>
          <a:p>
            <a:pPr algn="ctr">
              <a:lnSpc>
                <a:spcPts val="3488"/>
              </a:lnSpc>
            </a:pPr>
            <a:r>
              <a:rPr lang="en-US" sz="2491" spc="-49">
                <a:solidFill>
                  <a:srgbClr val="051D40"/>
                </a:solidFill>
                <a:latin typeface="Poppins Bold"/>
              </a:rPr>
              <a:t>Update Order Status:</a:t>
            </a:r>
          </a:p>
          <a:p>
            <a:pPr algn="just" marL="0" indent="0" lvl="0">
              <a:lnSpc>
                <a:spcPts val="3488"/>
              </a:lnSpc>
              <a:spcBef>
                <a:spcPct val="0"/>
              </a:spcBef>
            </a:pPr>
            <a:r>
              <a:rPr lang="en-US" sz="2491" spc="-49">
                <a:solidFill>
                  <a:srgbClr val="051D40"/>
                </a:solidFill>
                <a:latin typeface="Poppins Semi-Bold"/>
              </a:rPr>
              <a:t>Riders update the status of accepted requests, providing real-time updates to Customers.</a:t>
            </a:r>
          </a:p>
        </p:txBody>
      </p:sp>
      <p:sp>
        <p:nvSpPr>
          <p:cNvPr name="TextBox 25" id="25"/>
          <p:cNvSpPr txBox="true"/>
          <p:nvPr/>
        </p:nvSpPr>
        <p:spPr>
          <a:xfrm rot="0">
            <a:off x="4606922" y="2241748"/>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Interaction </a:t>
            </a:r>
          </a:p>
        </p:txBody>
      </p:sp>
      <p:sp>
        <p:nvSpPr>
          <p:cNvPr name="TextBox 26" id="26"/>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10</a:t>
            </a:r>
          </a:p>
        </p:txBody>
      </p:sp>
      <p:sp>
        <p:nvSpPr>
          <p:cNvPr name="TextBox 27" id="27"/>
          <p:cNvSpPr txBox="true"/>
          <p:nvPr/>
        </p:nvSpPr>
        <p:spPr>
          <a:xfrm rot="0">
            <a:off x="4456625" y="6085296"/>
            <a:ext cx="7462038" cy="1263165"/>
          </a:xfrm>
          <a:prstGeom prst="rect">
            <a:avLst/>
          </a:prstGeom>
        </p:spPr>
        <p:txBody>
          <a:bodyPr anchor="t" rtlCol="false" tIns="0" lIns="0" bIns="0" rIns="0">
            <a:spAutoFit/>
          </a:bodyPr>
          <a:lstStyle/>
          <a:p>
            <a:pPr algn="ctr">
              <a:lnSpc>
                <a:spcPts val="3351"/>
              </a:lnSpc>
            </a:pPr>
            <a:r>
              <a:rPr lang="en-US" sz="2394" spc="-47">
                <a:solidFill>
                  <a:srgbClr val="051D40"/>
                </a:solidFill>
                <a:latin typeface="Poppins Bold"/>
              </a:rPr>
              <a:t>View Feedback </a:t>
            </a:r>
          </a:p>
          <a:p>
            <a:pPr algn="ctr" marL="0" indent="0" lvl="0">
              <a:lnSpc>
                <a:spcPts val="3351"/>
              </a:lnSpc>
              <a:spcBef>
                <a:spcPct val="0"/>
              </a:spcBef>
            </a:pPr>
            <a:r>
              <a:rPr lang="en-US" sz="2394" spc="-47">
                <a:solidFill>
                  <a:srgbClr val="051D40"/>
                </a:solidFill>
                <a:latin typeface="Poppins Semi-Bold"/>
              </a:rPr>
              <a:t>Riders can view feedback provided by Customers on completed requests.</a:t>
            </a:r>
          </a:p>
        </p:txBody>
      </p:sp>
      <p:sp>
        <p:nvSpPr>
          <p:cNvPr name="TextBox 28" id="28"/>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Rider Panel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18624" y="-786428"/>
            <a:ext cx="18424083" cy="12275045"/>
          </a:xfrm>
          <a:custGeom>
            <a:avLst/>
            <a:gdLst/>
            <a:ahLst/>
            <a:cxnLst/>
            <a:rect r="r" b="b" t="t" l="l"/>
            <a:pathLst>
              <a:path h="12275045" w="18424083">
                <a:moveTo>
                  <a:pt x="0" y="0"/>
                </a:moveTo>
                <a:lnTo>
                  <a:pt x="18424083" y="0"/>
                </a:lnTo>
                <a:lnTo>
                  <a:pt x="18424083" y="12275045"/>
                </a:lnTo>
                <a:lnTo>
                  <a:pt x="0" y="12275045"/>
                </a:lnTo>
                <a:lnTo>
                  <a:pt x="0" y="0"/>
                </a:lnTo>
                <a:close/>
              </a:path>
            </a:pathLst>
          </a:custGeom>
          <a:blipFill>
            <a:blip r:embed="rId2">
              <a:alphaModFix amt="13000"/>
            </a:blip>
            <a:stretch>
              <a:fillRect l="0" t="0" r="0" b="0"/>
            </a:stretch>
          </a:blipFill>
        </p:spPr>
      </p:sp>
      <p:grpSp>
        <p:nvGrpSpPr>
          <p:cNvPr name="Group 3" id="3"/>
          <p:cNvGrpSpPr/>
          <p:nvPr/>
        </p:nvGrpSpPr>
        <p:grpSpPr>
          <a:xfrm rot="0">
            <a:off x="0" y="0"/>
            <a:ext cx="18288000" cy="10287000"/>
            <a:chOff x="0" y="0"/>
            <a:chExt cx="5121047" cy="2880589"/>
          </a:xfrm>
        </p:grpSpPr>
        <p:sp>
          <p:nvSpPr>
            <p:cNvPr name="Freeform 4" id="4"/>
            <p:cNvSpPr/>
            <p:nvPr/>
          </p:nvSpPr>
          <p:spPr>
            <a:xfrm flipH="false" flipV="false" rot="0">
              <a:off x="0" y="0"/>
              <a:ext cx="5121047" cy="2880589"/>
            </a:xfrm>
            <a:custGeom>
              <a:avLst/>
              <a:gdLst/>
              <a:ahLst/>
              <a:cxnLst/>
              <a:rect r="r" b="b" t="t" l="l"/>
              <a:pathLst>
                <a:path h="2880589" w="5121047">
                  <a:moveTo>
                    <a:pt x="0" y="0"/>
                  </a:moveTo>
                  <a:lnTo>
                    <a:pt x="5121047" y="0"/>
                  </a:lnTo>
                  <a:lnTo>
                    <a:pt x="5121047" y="2880589"/>
                  </a:lnTo>
                  <a:lnTo>
                    <a:pt x="0" y="2880589"/>
                  </a:lnTo>
                  <a:close/>
                </a:path>
              </a:pathLst>
            </a:custGeom>
            <a:solidFill>
              <a:srgbClr val="000000">
                <a:alpha val="0"/>
              </a:srgbClr>
            </a:solidFill>
            <a:ln w="228600" cap="sq">
              <a:solidFill>
                <a:srgbClr val="145DA0"/>
              </a:solidFill>
              <a:prstDash val="solid"/>
              <a:miter/>
            </a:ln>
          </p:spPr>
        </p:sp>
        <p:sp>
          <p:nvSpPr>
            <p:cNvPr name="TextBox 5" id="5"/>
            <p:cNvSpPr txBox="true"/>
            <p:nvPr/>
          </p:nvSpPr>
          <p:spPr>
            <a:xfrm>
              <a:off x="0" y="-38100"/>
              <a:ext cx="5121047" cy="291868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8097457" y="8799622"/>
            <a:ext cx="3186129" cy="446805"/>
          </a:xfrm>
          <a:custGeom>
            <a:avLst/>
            <a:gdLst/>
            <a:ahLst/>
            <a:cxnLst/>
            <a:rect r="r" b="b" t="t" l="l"/>
            <a:pathLst>
              <a:path h="446805" w="3186129">
                <a:moveTo>
                  <a:pt x="0" y="0"/>
                </a:moveTo>
                <a:lnTo>
                  <a:pt x="3186129" y="0"/>
                </a:lnTo>
                <a:lnTo>
                  <a:pt x="3186129" y="446805"/>
                </a:lnTo>
                <a:lnTo>
                  <a:pt x="0" y="446805"/>
                </a:lnTo>
                <a:lnTo>
                  <a:pt x="0" y="0"/>
                </a:lnTo>
                <a:close/>
              </a:path>
            </a:pathLst>
          </a:custGeom>
          <a:blipFill>
            <a:blip r:embed="rId3"/>
            <a:stretch>
              <a:fillRect l="0" t="-40835" r="0" b="0"/>
            </a:stretch>
          </a:blipFill>
        </p:spPr>
      </p:sp>
      <p:grpSp>
        <p:nvGrpSpPr>
          <p:cNvPr name="Group 7" id="7"/>
          <p:cNvGrpSpPr/>
          <p:nvPr/>
        </p:nvGrpSpPr>
        <p:grpSpPr>
          <a:xfrm rot="0">
            <a:off x="3024078" y="3299405"/>
            <a:ext cx="3668744" cy="5513248"/>
            <a:chOff x="0" y="0"/>
            <a:chExt cx="1284971" cy="1931005"/>
          </a:xfrm>
        </p:grpSpPr>
        <p:sp>
          <p:nvSpPr>
            <p:cNvPr name="Freeform 8" id="8"/>
            <p:cNvSpPr/>
            <p:nvPr/>
          </p:nvSpPr>
          <p:spPr>
            <a:xfrm flipH="false" flipV="false" rot="0">
              <a:off x="0" y="0"/>
              <a:ext cx="1284971" cy="1931005"/>
            </a:xfrm>
            <a:custGeom>
              <a:avLst/>
              <a:gdLst/>
              <a:ahLst/>
              <a:cxnLst/>
              <a:rect r="r" b="b" t="t" l="l"/>
              <a:pathLst>
                <a:path h="1931005" w="1284971">
                  <a:moveTo>
                    <a:pt x="52756" y="0"/>
                  </a:moveTo>
                  <a:lnTo>
                    <a:pt x="1232215" y="0"/>
                  </a:lnTo>
                  <a:cubicBezTo>
                    <a:pt x="1246207" y="0"/>
                    <a:pt x="1259625" y="5558"/>
                    <a:pt x="1269519" y="15452"/>
                  </a:cubicBezTo>
                  <a:cubicBezTo>
                    <a:pt x="1279413" y="25346"/>
                    <a:pt x="1284971" y="38764"/>
                    <a:pt x="1284971" y="52756"/>
                  </a:cubicBezTo>
                  <a:lnTo>
                    <a:pt x="1284971" y="1878249"/>
                  </a:lnTo>
                  <a:cubicBezTo>
                    <a:pt x="1284971" y="1892241"/>
                    <a:pt x="1279413" y="1905659"/>
                    <a:pt x="1269519" y="1915553"/>
                  </a:cubicBezTo>
                  <a:cubicBezTo>
                    <a:pt x="1259625" y="1925447"/>
                    <a:pt x="1246207" y="1931005"/>
                    <a:pt x="1232215" y="1931005"/>
                  </a:cubicBezTo>
                  <a:lnTo>
                    <a:pt x="52756" y="1931005"/>
                  </a:lnTo>
                  <a:cubicBezTo>
                    <a:pt x="38764" y="1931005"/>
                    <a:pt x="25346" y="1925447"/>
                    <a:pt x="15452" y="1915553"/>
                  </a:cubicBezTo>
                  <a:cubicBezTo>
                    <a:pt x="5558" y="1905659"/>
                    <a:pt x="0" y="1892241"/>
                    <a:pt x="0" y="1878249"/>
                  </a:cubicBezTo>
                  <a:lnTo>
                    <a:pt x="0" y="52756"/>
                  </a:lnTo>
                  <a:cubicBezTo>
                    <a:pt x="0" y="38764"/>
                    <a:pt x="5558" y="25346"/>
                    <a:pt x="15452" y="15452"/>
                  </a:cubicBezTo>
                  <a:cubicBezTo>
                    <a:pt x="25346" y="5558"/>
                    <a:pt x="38764" y="0"/>
                    <a:pt x="52756" y="0"/>
                  </a:cubicBezTo>
                  <a:close/>
                </a:path>
              </a:pathLst>
            </a:custGeom>
            <a:solidFill>
              <a:srgbClr val="FDFDFD"/>
            </a:solidFill>
            <a:ln w="38100" cap="rnd">
              <a:solidFill>
                <a:srgbClr val="145DA0"/>
              </a:solidFill>
              <a:prstDash val="solid"/>
              <a:round/>
            </a:ln>
          </p:spPr>
        </p:sp>
        <p:sp>
          <p:nvSpPr>
            <p:cNvPr name="TextBox 9" id="9"/>
            <p:cNvSpPr txBox="true"/>
            <p:nvPr/>
          </p:nvSpPr>
          <p:spPr>
            <a:xfrm>
              <a:off x="0" y="-38100"/>
              <a:ext cx="1284971" cy="1969105"/>
            </a:xfrm>
            <a:prstGeom prst="rect">
              <a:avLst/>
            </a:prstGeom>
          </p:spPr>
          <p:txBody>
            <a:bodyPr anchor="ctr" rtlCol="false" tIns="38960" lIns="38960" bIns="38960" rIns="38960"/>
            <a:lstStyle/>
            <a:p>
              <a:pPr algn="ctr" marL="0" indent="0" lvl="0">
                <a:lnSpc>
                  <a:spcPts val="2660"/>
                </a:lnSpc>
                <a:spcBef>
                  <a:spcPct val="0"/>
                </a:spcBef>
              </a:pPr>
            </a:p>
          </p:txBody>
        </p:sp>
      </p:grpSp>
      <p:sp>
        <p:nvSpPr>
          <p:cNvPr name="Freeform 10" id="10"/>
          <p:cNvSpPr/>
          <p:nvPr/>
        </p:nvSpPr>
        <p:spPr>
          <a:xfrm flipH="false" flipV="false" rot="0">
            <a:off x="4489423" y="3563358"/>
            <a:ext cx="851087" cy="851087"/>
          </a:xfrm>
          <a:custGeom>
            <a:avLst/>
            <a:gdLst/>
            <a:ahLst/>
            <a:cxnLst/>
            <a:rect r="r" b="b" t="t" l="l"/>
            <a:pathLst>
              <a:path h="851087" w="851087">
                <a:moveTo>
                  <a:pt x="0" y="0"/>
                </a:moveTo>
                <a:lnTo>
                  <a:pt x="851087" y="0"/>
                </a:lnTo>
                <a:lnTo>
                  <a:pt x="851087" y="851087"/>
                </a:lnTo>
                <a:lnTo>
                  <a:pt x="0" y="851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711997" y="6294215"/>
            <a:ext cx="3177872" cy="445647"/>
          </a:xfrm>
          <a:custGeom>
            <a:avLst/>
            <a:gdLst/>
            <a:ahLst/>
            <a:cxnLst/>
            <a:rect r="r" b="b" t="t" l="l"/>
            <a:pathLst>
              <a:path h="445647" w="3177872">
                <a:moveTo>
                  <a:pt x="0" y="0"/>
                </a:moveTo>
                <a:lnTo>
                  <a:pt x="3177872" y="0"/>
                </a:lnTo>
                <a:lnTo>
                  <a:pt x="3177872" y="445647"/>
                </a:lnTo>
                <a:lnTo>
                  <a:pt x="0" y="445647"/>
                </a:lnTo>
                <a:lnTo>
                  <a:pt x="0" y="0"/>
                </a:lnTo>
                <a:close/>
              </a:path>
            </a:pathLst>
          </a:custGeom>
          <a:blipFill>
            <a:blip r:embed="rId3"/>
            <a:stretch>
              <a:fillRect l="0" t="-40835" r="0" b="0"/>
            </a:stretch>
          </a:blipFill>
        </p:spPr>
      </p:sp>
      <p:grpSp>
        <p:nvGrpSpPr>
          <p:cNvPr name="Group 12" id="12"/>
          <p:cNvGrpSpPr/>
          <p:nvPr/>
        </p:nvGrpSpPr>
        <p:grpSpPr>
          <a:xfrm rot="0">
            <a:off x="12424737" y="3299405"/>
            <a:ext cx="3584354" cy="5501376"/>
            <a:chOff x="0" y="0"/>
            <a:chExt cx="1579113" cy="2423671"/>
          </a:xfrm>
        </p:grpSpPr>
        <p:sp>
          <p:nvSpPr>
            <p:cNvPr name="Freeform 13" id="13"/>
            <p:cNvSpPr/>
            <p:nvPr/>
          </p:nvSpPr>
          <p:spPr>
            <a:xfrm flipH="false" flipV="false" rot="0">
              <a:off x="0" y="0"/>
              <a:ext cx="1579113" cy="2423671"/>
            </a:xfrm>
            <a:custGeom>
              <a:avLst/>
              <a:gdLst/>
              <a:ahLst/>
              <a:cxnLst/>
              <a:rect r="r" b="b" t="t" l="l"/>
              <a:pathLst>
                <a:path h="2423671" w="1579113">
                  <a:moveTo>
                    <a:pt x="53998" y="0"/>
                  </a:moveTo>
                  <a:lnTo>
                    <a:pt x="1525116" y="0"/>
                  </a:lnTo>
                  <a:cubicBezTo>
                    <a:pt x="1539437" y="0"/>
                    <a:pt x="1553171" y="5689"/>
                    <a:pt x="1563298" y="15816"/>
                  </a:cubicBezTo>
                  <a:cubicBezTo>
                    <a:pt x="1573424" y="25942"/>
                    <a:pt x="1579113" y="39677"/>
                    <a:pt x="1579113" y="53998"/>
                  </a:cubicBezTo>
                  <a:lnTo>
                    <a:pt x="1579113" y="2369673"/>
                  </a:lnTo>
                  <a:cubicBezTo>
                    <a:pt x="1579113" y="2383994"/>
                    <a:pt x="1573424" y="2397729"/>
                    <a:pt x="1563298" y="2407856"/>
                  </a:cubicBezTo>
                  <a:cubicBezTo>
                    <a:pt x="1553171" y="2417982"/>
                    <a:pt x="1539437" y="2423671"/>
                    <a:pt x="1525116" y="2423671"/>
                  </a:cubicBezTo>
                  <a:lnTo>
                    <a:pt x="53998" y="2423671"/>
                  </a:lnTo>
                  <a:cubicBezTo>
                    <a:pt x="39677" y="2423671"/>
                    <a:pt x="25942" y="2417982"/>
                    <a:pt x="15816" y="2407856"/>
                  </a:cubicBezTo>
                  <a:cubicBezTo>
                    <a:pt x="5689" y="2397729"/>
                    <a:pt x="0" y="2383994"/>
                    <a:pt x="0" y="2369673"/>
                  </a:cubicBezTo>
                  <a:lnTo>
                    <a:pt x="0" y="53998"/>
                  </a:lnTo>
                  <a:cubicBezTo>
                    <a:pt x="0" y="39677"/>
                    <a:pt x="5689" y="25942"/>
                    <a:pt x="15816" y="15816"/>
                  </a:cubicBezTo>
                  <a:cubicBezTo>
                    <a:pt x="25942" y="5689"/>
                    <a:pt x="39677" y="0"/>
                    <a:pt x="53998" y="0"/>
                  </a:cubicBezTo>
                  <a:close/>
                </a:path>
              </a:pathLst>
            </a:custGeom>
            <a:solidFill>
              <a:srgbClr val="FDFDFD"/>
            </a:solidFill>
            <a:ln w="38100" cap="rnd">
              <a:solidFill>
                <a:srgbClr val="145DA0"/>
              </a:solidFill>
              <a:prstDash val="solid"/>
              <a:round/>
            </a:ln>
          </p:spPr>
        </p:sp>
        <p:sp>
          <p:nvSpPr>
            <p:cNvPr name="TextBox 14" id="14"/>
            <p:cNvSpPr txBox="true"/>
            <p:nvPr/>
          </p:nvSpPr>
          <p:spPr>
            <a:xfrm>
              <a:off x="0" y="-38100"/>
              <a:ext cx="1579113" cy="2461771"/>
            </a:xfrm>
            <a:prstGeom prst="rect">
              <a:avLst/>
            </a:prstGeom>
          </p:spPr>
          <p:txBody>
            <a:bodyPr anchor="ctr" rtlCol="false" tIns="38859" lIns="38859" bIns="38859" rIns="38859"/>
            <a:lstStyle/>
            <a:p>
              <a:pPr algn="ctr" marL="0" indent="0" lvl="0">
                <a:lnSpc>
                  <a:spcPts val="2660"/>
                </a:lnSpc>
                <a:spcBef>
                  <a:spcPct val="0"/>
                </a:spcBef>
              </a:pPr>
            </a:p>
          </p:txBody>
        </p:sp>
      </p:grpSp>
      <p:sp>
        <p:nvSpPr>
          <p:cNvPr name="AutoShape 15" id="15"/>
          <p:cNvSpPr/>
          <p:nvPr/>
        </p:nvSpPr>
        <p:spPr>
          <a:xfrm>
            <a:off x="12663271" y="5100638"/>
            <a:ext cx="3177872" cy="0"/>
          </a:xfrm>
          <a:prstGeom prst="line">
            <a:avLst/>
          </a:prstGeom>
          <a:ln cap="flat" w="28575">
            <a:solidFill>
              <a:srgbClr val="145DA0"/>
            </a:solidFill>
            <a:prstDash val="solid"/>
            <a:headEnd type="none" len="sm" w="sm"/>
            <a:tailEnd type="none" len="sm" w="sm"/>
          </a:ln>
        </p:spPr>
      </p:sp>
      <p:sp>
        <p:nvSpPr>
          <p:cNvPr name="Freeform 16" id="16"/>
          <p:cNvSpPr/>
          <p:nvPr/>
        </p:nvSpPr>
        <p:spPr>
          <a:xfrm flipH="false" flipV="false" rot="0">
            <a:off x="13992962" y="3632228"/>
            <a:ext cx="713347" cy="713347"/>
          </a:xfrm>
          <a:custGeom>
            <a:avLst/>
            <a:gdLst/>
            <a:ahLst/>
            <a:cxnLst/>
            <a:rect r="r" b="b" t="t" l="l"/>
            <a:pathLst>
              <a:path h="713347" w="713347">
                <a:moveTo>
                  <a:pt x="0" y="0"/>
                </a:moveTo>
                <a:lnTo>
                  <a:pt x="713347" y="0"/>
                </a:lnTo>
                <a:lnTo>
                  <a:pt x="713347" y="713347"/>
                </a:lnTo>
                <a:lnTo>
                  <a:pt x="0" y="713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7" id="17"/>
          <p:cNvSpPr/>
          <p:nvPr/>
        </p:nvSpPr>
        <p:spPr>
          <a:xfrm flipH="false" flipV="false" rot="0">
            <a:off x="3356816" y="8800780"/>
            <a:ext cx="3177872" cy="445647"/>
          </a:xfrm>
          <a:custGeom>
            <a:avLst/>
            <a:gdLst/>
            <a:ahLst/>
            <a:cxnLst/>
            <a:rect r="r" b="b" t="t" l="l"/>
            <a:pathLst>
              <a:path h="445647" w="3177872">
                <a:moveTo>
                  <a:pt x="0" y="0"/>
                </a:moveTo>
                <a:lnTo>
                  <a:pt x="3177873" y="0"/>
                </a:lnTo>
                <a:lnTo>
                  <a:pt x="3177873" y="445647"/>
                </a:lnTo>
                <a:lnTo>
                  <a:pt x="0" y="445647"/>
                </a:lnTo>
                <a:lnTo>
                  <a:pt x="0" y="0"/>
                </a:lnTo>
                <a:close/>
              </a:path>
            </a:pathLst>
          </a:custGeom>
          <a:blipFill>
            <a:blip r:embed="rId3"/>
            <a:stretch>
              <a:fillRect l="0" t="-40835" r="0" b="0"/>
            </a:stretch>
          </a:blipFill>
        </p:spPr>
      </p:sp>
      <p:grpSp>
        <p:nvGrpSpPr>
          <p:cNvPr name="Group 18" id="18"/>
          <p:cNvGrpSpPr/>
          <p:nvPr/>
        </p:nvGrpSpPr>
        <p:grpSpPr>
          <a:xfrm rot="0">
            <a:off x="7781536" y="3286374"/>
            <a:ext cx="3793020" cy="5513248"/>
            <a:chOff x="0" y="0"/>
            <a:chExt cx="1671043" cy="2428902"/>
          </a:xfrm>
        </p:grpSpPr>
        <p:sp>
          <p:nvSpPr>
            <p:cNvPr name="Freeform 19" id="19"/>
            <p:cNvSpPr/>
            <p:nvPr/>
          </p:nvSpPr>
          <p:spPr>
            <a:xfrm flipH="false" flipV="false" rot="0">
              <a:off x="0" y="0"/>
              <a:ext cx="1671043" cy="2428902"/>
            </a:xfrm>
            <a:custGeom>
              <a:avLst/>
              <a:gdLst/>
              <a:ahLst/>
              <a:cxnLst/>
              <a:rect r="r" b="b" t="t" l="l"/>
              <a:pathLst>
                <a:path h="2428902" w="1671043">
                  <a:moveTo>
                    <a:pt x="51027" y="0"/>
                  </a:moveTo>
                  <a:lnTo>
                    <a:pt x="1620015" y="0"/>
                  </a:lnTo>
                  <a:cubicBezTo>
                    <a:pt x="1633549" y="0"/>
                    <a:pt x="1646528" y="5376"/>
                    <a:pt x="1656097" y="14946"/>
                  </a:cubicBezTo>
                  <a:cubicBezTo>
                    <a:pt x="1665667" y="24515"/>
                    <a:pt x="1671043" y="37494"/>
                    <a:pt x="1671043" y="51027"/>
                  </a:cubicBezTo>
                  <a:lnTo>
                    <a:pt x="1671043" y="2377875"/>
                  </a:lnTo>
                  <a:cubicBezTo>
                    <a:pt x="1671043" y="2406056"/>
                    <a:pt x="1648197" y="2428902"/>
                    <a:pt x="1620015" y="2428902"/>
                  </a:cubicBezTo>
                  <a:lnTo>
                    <a:pt x="51027" y="2428902"/>
                  </a:lnTo>
                  <a:cubicBezTo>
                    <a:pt x="37494" y="2428902"/>
                    <a:pt x="24515" y="2423526"/>
                    <a:pt x="14946" y="2413956"/>
                  </a:cubicBezTo>
                  <a:cubicBezTo>
                    <a:pt x="5376" y="2404387"/>
                    <a:pt x="0" y="2391408"/>
                    <a:pt x="0" y="2377875"/>
                  </a:cubicBezTo>
                  <a:lnTo>
                    <a:pt x="0" y="51027"/>
                  </a:lnTo>
                  <a:cubicBezTo>
                    <a:pt x="0" y="37494"/>
                    <a:pt x="5376" y="24515"/>
                    <a:pt x="14946" y="14946"/>
                  </a:cubicBezTo>
                  <a:cubicBezTo>
                    <a:pt x="24515" y="5376"/>
                    <a:pt x="37494" y="0"/>
                    <a:pt x="51027" y="0"/>
                  </a:cubicBezTo>
                  <a:close/>
                </a:path>
              </a:pathLst>
            </a:custGeom>
            <a:solidFill>
              <a:srgbClr val="FDFDFD"/>
            </a:solidFill>
            <a:ln w="38100" cap="rnd">
              <a:solidFill>
                <a:srgbClr val="145DA0"/>
              </a:solidFill>
              <a:prstDash val="solid"/>
              <a:round/>
            </a:ln>
          </p:spPr>
        </p:sp>
        <p:sp>
          <p:nvSpPr>
            <p:cNvPr name="TextBox 20" id="20"/>
            <p:cNvSpPr txBox="true"/>
            <p:nvPr/>
          </p:nvSpPr>
          <p:spPr>
            <a:xfrm>
              <a:off x="0" y="-38100"/>
              <a:ext cx="1671043" cy="2467002"/>
            </a:xfrm>
            <a:prstGeom prst="rect">
              <a:avLst/>
            </a:prstGeom>
          </p:spPr>
          <p:txBody>
            <a:bodyPr anchor="ctr" rtlCol="false" tIns="38859" lIns="38859" bIns="38859" rIns="38859"/>
            <a:lstStyle/>
            <a:p>
              <a:pPr algn="ctr" marL="0" indent="0" lvl="0">
                <a:lnSpc>
                  <a:spcPts val="2659"/>
                </a:lnSpc>
                <a:spcBef>
                  <a:spcPct val="0"/>
                </a:spcBef>
              </a:pPr>
            </a:p>
          </p:txBody>
        </p:sp>
      </p:grpSp>
      <p:sp>
        <p:nvSpPr>
          <p:cNvPr name="AutoShape 21" id="21"/>
          <p:cNvSpPr/>
          <p:nvPr/>
        </p:nvSpPr>
        <p:spPr>
          <a:xfrm>
            <a:off x="8097166" y="5099480"/>
            <a:ext cx="3177872" cy="0"/>
          </a:xfrm>
          <a:prstGeom prst="line">
            <a:avLst/>
          </a:prstGeom>
          <a:ln cap="flat" w="28575">
            <a:solidFill>
              <a:srgbClr val="145DA0"/>
            </a:solidFill>
            <a:prstDash val="solid"/>
            <a:headEnd type="none" len="sm" w="sm"/>
            <a:tailEnd type="none" len="sm" w="sm"/>
          </a:ln>
        </p:spPr>
      </p:sp>
      <p:sp>
        <p:nvSpPr>
          <p:cNvPr name="Freeform 22" id="22"/>
          <p:cNvSpPr/>
          <p:nvPr/>
        </p:nvSpPr>
        <p:spPr>
          <a:xfrm flipH="false" flipV="false" rot="0">
            <a:off x="9248357" y="3562200"/>
            <a:ext cx="676325" cy="676325"/>
          </a:xfrm>
          <a:custGeom>
            <a:avLst/>
            <a:gdLst/>
            <a:ahLst/>
            <a:cxnLst/>
            <a:rect r="r" b="b" t="t" l="l"/>
            <a:pathLst>
              <a:path h="676325" w="676325">
                <a:moveTo>
                  <a:pt x="0" y="0"/>
                </a:moveTo>
                <a:lnTo>
                  <a:pt x="676325" y="0"/>
                </a:lnTo>
                <a:lnTo>
                  <a:pt x="676325" y="676325"/>
                </a:lnTo>
                <a:lnTo>
                  <a:pt x="0" y="676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3" id="23"/>
          <p:cNvSpPr/>
          <p:nvPr/>
        </p:nvSpPr>
        <p:spPr>
          <a:xfrm flipH="false" flipV="false" rot="0">
            <a:off x="12605593" y="8800780"/>
            <a:ext cx="3177872" cy="445647"/>
          </a:xfrm>
          <a:custGeom>
            <a:avLst/>
            <a:gdLst/>
            <a:ahLst/>
            <a:cxnLst/>
            <a:rect r="r" b="b" t="t" l="l"/>
            <a:pathLst>
              <a:path h="445647" w="3177872">
                <a:moveTo>
                  <a:pt x="0" y="0"/>
                </a:moveTo>
                <a:lnTo>
                  <a:pt x="3177872" y="0"/>
                </a:lnTo>
                <a:lnTo>
                  <a:pt x="3177872" y="445647"/>
                </a:lnTo>
                <a:lnTo>
                  <a:pt x="0" y="445647"/>
                </a:lnTo>
                <a:lnTo>
                  <a:pt x="0" y="0"/>
                </a:lnTo>
                <a:close/>
              </a:path>
            </a:pathLst>
          </a:custGeom>
          <a:blipFill>
            <a:blip r:embed="rId3"/>
            <a:stretch>
              <a:fillRect l="0" t="-40835" r="0" b="0"/>
            </a:stretch>
          </a:blipFill>
        </p:spPr>
      </p:sp>
      <p:sp>
        <p:nvSpPr>
          <p:cNvPr name="TextBox 24" id="24"/>
          <p:cNvSpPr txBox="true"/>
          <p:nvPr/>
        </p:nvSpPr>
        <p:spPr>
          <a:xfrm rot="0">
            <a:off x="5245013" y="1305640"/>
            <a:ext cx="8111840" cy="791267"/>
          </a:xfrm>
          <a:prstGeom prst="rect">
            <a:avLst/>
          </a:prstGeom>
        </p:spPr>
        <p:txBody>
          <a:bodyPr anchor="t" rtlCol="false" tIns="0" lIns="0" bIns="0" rIns="0">
            <a:spAutoFit/>
          </a:bodyPr>
          <a:lstStyle/>
          <a:p>
            <a:pPr algn="ctr" marL="0" indent="0" lvl="0">
              <a:lnSpc>
                <a:spcPts val="6481"/>
              </a:lnSpc>
              <a:spcBef>
                <a:spcPct val="0"/>
              </a:spcBef>
            </a:pPr>
            <a:r>
              <a:rPr lang="en-US" sz="4629">
                <a:solidFill>
                  <a:srgbClr val="051D40"/>
                </a:solidFill>
                <a:latin typeface="Open Sans Extra Bold"/>
              </a:rPr>
              <a:t>Features</a:t>
            </a:r>
          </a:p>
        </p:txBody>
      </p:sp>
      <p:sp>
        <p:nvSpPr>
          <p:cNvPr name="TextBox 25" id="25"/>
          <p:cNvSpPr txBox="true"/>
          <p:nvPr/>
        </p:nvSpPr>
        <p:spPr>
          <a:xfrm rot="0">
            <a:off x="3330469" y="5322519"/>
            <a:ext cx="3168995" cy="1911379"/>
          </a:xfrm>
          <a:prstGeom prst="rect">
            <a:avLst/>
          </a:prstGeom>
        </p:spPr>
        <p:txBody>
          <a:bodyPr anchor="t" rtlCol="false" tIns="0" lIns="0" bIns="0" rIns="0">
            <a:spAutoFit/>
          </a:bodyPr>
          <a:lstStyle/>
          <a:p>
            <a:pPr algn="ctr">
              <a:lnSpc>
                <a:spcPts val="1922"/>
              </a:lnSpc>
            </a:pPr>
            <a:r>
              <a:rPr lang="en-US" sz="1456" spc="-29">
                <a:solidFill>
                  <a:srgbClr val="145DA0"/>
                </a:solidFill>
                <a:latin typeface="Poppins Bold"/>
              </a:rPr>
              <a:t>EAZYTRIP features a customizable map for precise route management. Administrators can define accurate connections between locations, ensuring efficient routing for ride and delivery requests, enhancing reliability and user satisfaction.</a:t>
            </a:r>
          </a:p>
        </p:txBody>
      </p:sp>
      <p:sp>
        <p:nvSpPr>
          <p:cNvPr name="TextBox 26" id="26"/>
          <p:cNvSpPr txBox="true"/>
          <p:nvPr/>
        </p:nvSpPr>
        <p:spPr>
          <a:xfrm rot="0">
            <a:off x="3235482" y="4504076"/>
            <a:ext cx="3358968" cy="424815"/>
          </a:xfrm>
          <a:prstGeom prst="rect">
            <a:avLst/>
          </a:prstGeom>
        </p:spPr>
        <p:txBody>
          <a:bodyPr anchor="t" rtlCol="false" tIns="0" lIns="0" bIns="0" rIns="0">
            <a:spAutoFit/>
          </a:bodyPr>
          <a:lstStyle/>
          <a:p>
            <a:pPr algn="ctr">
              <a:lnSpc>
                <a:spcPts val="3359"/>
              </a:lnSpc>
              <a:spcBef>
                <a:spcPct val="0"/>
              </a:spcBef>
            </a:pPr>
            <a:r>
              <a:rPr lang="en-US" sz="2400">
                <a:solidFill>
                  <a:srgbClr val="145DA0"/>
                </a:solidFill>
                <a:latin typeface="Poppins Bold"/>
              </a:rPr>
              <a:t>Custom Map</a:t>
            </a:r>
          </a:p>
        </p:txBody>
      </p:sp>
      <p:sp>
        <p:nvSpPr>
          <p:cNvPr name="TextBox 27" id="27"/>
          <p:cNvSpPr txBox="true"/>
          <p:nvPr/>
        </p:nvSpPr>
        <p:spPr>
          <a:xfrm rot="0">
            <a:off x="12685655" y="5295787"/>
            <a:ext cx="3062517" cy="1838325"/>
          </a:xfrm>
          <a:prstGeom prst="rect">
            <a:avLst/>
          </a:prstGeom>
        </p:spPr>
        <p:txBody>
          <a:bodyPr anchor="t" rtlCol="false" tIns="0" lIns="0" bIns="0" rIns="0">
            <a:spAutoFit/>
          </a:bodyPr>
          <a:lstStyle/>
          <a:p>
            <a:pPr algn="ctr">
              <a:lnSpc>
                <a:spcPts val="1850"/>
              </a:lnSpc>
            </a:pPr>
            <a:r>
              <a:rPr lang="en-US" sz="1542" spc="-30">
                <a:solidFill>
                  <a:srgbClr val="145DA0"/>
                </a:solidFill>
                <a:latin typeface="Poppins Bold"/>
              </a:rPr>
              <a:t>EAZYTRIP saves costs for customers by calculating the shortest distance between locations. This optimization reduces travel expenses and enhances affordability while maintaining efficient service delivery.</a:t>
            </a:r>
          </a:p>
        </p:txBody>
      </p:sp>
      <p:sp>
        <p:nvSpPr>
          <p:cNvPr name="TextBox 28" id="28"/>
          <p:cNvSpPr txBox="true"/>
          <p:nvPr/>
        </p:nvSpPr>
        <p:spPr>
          <a:xfrm rot="0">
            <a:off x="12804173" y="4578287"/>
            <a:ext cx="3090924" cy="408051"/>
          </a:xfrm>
          <a:prstGeom prst="rect">
            <a:avLst/>
          </a:prstGeom>
        </p:spPr>
        <p:txBody>
          <a:bodyPr anchor="t" rtlCol="false" tIns="0" lIns="0" bIns="0" rIns="0">
            <a:spAutoFit/>
          </a:bodyPr>
          <a:lstStyle/>
          <a:p>
            <a:pPr algn="ctr">
              <a:lnSpc>
                <a:spcPts val="3192"/>
              </a:lnSpc>
            </a:pPr>
            <a:r>
              <a:rPr lang="en-US" sz="2400" spc="98">
                <a:solidFill>
                  <a:srgbClr val="145DA0"/>
                </a:solidFill>
                <a:latin typeface="Poppins Bold"/>
              </a:rPr>
              <a:t>Cost Saving</a:t>
            </a:r>
          </a:p>
        </p:txBody>
      </p:sp>
      <p:sp>
        <p:nvSpPr>
          <p:cNvPr name="TextBox 29" id="29"/>
          <p:cNvSpPr txBox="true"/>
          <p:nvPr/>
        </p:nvSpPr>
        <p:spPr>
          <a:xfrm rot="0">
            <a:off x="8045089" y="5276737"/>
            <a:ext cx="3290865" cy="1689745"/>
          </a:xfrm>
          <a:prstGeom prst="rect">
            <a:avLst/>
          </a:prstGeom>
        </p:spPr>
        <p:txBody>
          <a:bodyPr anchor="t" rtlCol="false" tIns="0" lIns="0" bIns="0" rIns="0">
            <a:spAutoFit/>
          </a:bodyPr>
          <a:lstStyle/>
          <a:p>
            <a:pPr algn="ctr">
              <a:lnSpc>
                <a:spcPts val="1935"/>
              </a:lnSpc>
            </a:pPr>
            <a:r>
              <a:rPr lang="en-US" sz="1488" spc="-29">
                <a:solidFill>
                  <a:srgbClr val="145DA0"/>
                </a:solidFill>
                <a:latin typeface="Poppins Bold"/>
              </a:rPr>
              <a:t>EAZYTRIP employs advanced algorithms to calculate the shortest routes between locations in real-time. This feature ensures efficient travel and delivery times, optimizing user experience and operational efficiency.</a:t>
            </a:r>
          </a:p>
        </p:txBody>
      </p:sp>
      <p:sp>
        <p:nvSpPr>
          <p:cNvPr name="TextBox 30" id="30"/>
          <p:cNvSpPr txBox="true"/>
          <p:nvPr/>
        </p:nvSpPr>
        <p:spPr>
          <a:xfrm rot="0">
            <a:off x="8350893" y="4548506"/>
            <a:ext cx="2670418" cy="424815"/>
          </a:xfrm>
          <a:prstGeom prst="rect">
            <a:avLst/>
          </a:prstGeom>
        </p:spPr>
        <p:txBody>
          <a:bodyPr anchor="t" rtlCol="false" tIns="0" lIns="0" bIns="0" rIns="0">
            <a:spAutoFit/>
          </a:bodyPr>
          <a:lstStyle/>
          <a:p>
            <a:pPr algn="ctr">
              <a:lnSpc>
                <a:spcPts val="3359"/>
              </a:lnSpc>
              <a:spcBef>
                <a:spcPct val="0"/>
              </a:spcBef>
            </a:pPr>
            <a:r>
              <a:rPr lang="en-US" sz="2400">
                <a:solidFill>
                  <a:srgbClr val="145DA0"/>
                </a:solidFill>
                <a:latin typeface="Poppins Bold"/>
              </a:rPr>
              <a:t>Shortest Road</a:t>
            </a:r>
          </a:p>
        </p:txBody>
      </p:sp>
      <p:sp>
        <p:nvSpPr>
          <p:cNvPr name="TextBox 31" id="31"/>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145DA0"/>
                </a:solidFill>
                <a:latin typeface="Poppins"/>
              </a:rPr>
              <a:t>11</a:t>
            </a:r>
          </a:p>
        </p:txBody>
      </p:sp>
      <p:sp>
        <p:nvSpPr>
          <p:cNvPr name="AutoShape 32" id="32"/>
          <p:cNvSpPr/>
          <p:nvPr/>
        </p:nvSpPr>
        <p:spPr>
          <a:xfrm>
            <a:off x="3269514" y="5100638"/>
            <a:ext cx="3177872" cy="0"/>
          </a:xfrm>
          <a:prstGeom prst="line">
            <a:avLst/>
          </a:prstGeom>
          <a:ln cap="flat" w="28575">
            <a:solidFill>
              <a:srgbClr val="145DA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7904"/>
            <a:ext cx="18288000" cy="12128835"/>
          </a:xfrm>
          <a:custGeom>
            <a:avLst/>
            <a:gdLst/>
            <a:ahLst/>
            <a:cxnLst/>
            <a:rect r="r" b="b" t="t" l="l"/>
            <a:pathLst>
              <a:path h="12128835" w="18288000">
                <a:moveTo>
                  <a:pt x="0" y="0"/>
                </a:moveTo>
                <a:lnTo>
                  <a:pt x="18288000" y="0"/>
                </a:lnTo>
                <a:lnTo>
                  <a:pt x="18288000" y="12128834"/>
                </a:lnTo>
                <a:lnTo>
                  <a:pt x="0" y="12128834"/>
                </a:lnTo>
                <a:lnTo>
                  <a:pt x="0" y="0"/>
                </a:lnTo>
                <a:close/>
              </a:path>
            </a:pathLst>
          </a:custGeom>
          <a:blipFill>
            <a:blip r:embed="rId2">
              <a:alphaModFix amt="14000"/>
            </a:blip>
            <a:stretch>
              <a:fillRect l="0" t="-228" r="0" b="-228"/>
            </a:stretch>
          </a:blipFill>
        </p:spPr>
      </p:sp>
      <p:sp>
        <p:nvSpPr>
          <p:cNvPr name="TextBox 3" id="3"/>
          <p:cNvSpPr txBox="true"/>
          <p:nvPr/>
        </p:nvSpPr>
        <p:spPr>
          <a:xfrm rot="0">
            <a:off x="3421641" y="4336488"/>
            <a:ext cx="7743418" cy="1775085"/>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145DA0"/>
                </a:solidFill>
                <a:latin typeface="Archive"/>
              </a:rPr>
              <a:t>THANK YOU!</a:t>
            </a:r>
          </a:p>
        </p:txBody>
      </p:sp>
      <p:grpSp>
        <p:nvGrpSpPr>
          <p:cNvPr name="Group 4" id="4"/>
          <p:cNvGrpSpPr/>
          <p:nvPr/>
        </p:nvGrpSpPr>
        <p:grpSpPr>
          <a:xfrm rot="0">
            <a:off x="12398912" y="9530041"/>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3831069">
            <a:off x="-2051813" y="-2185628"/>
            <a:ext cx="8084260" cy="8202033"/>
          </a:xfrm>
          <a:custGeom>
            <a:avLst/>
            <a:gdLst/>
            <a:ahLst/>
            <a:cxnLst/>
            <a:rect r="r" b="b" t="t" l="l"/>
            <a:pathLst>
              <a:path h="8202033" w="8084260">
                <a:moveTo>
                  <a:pt x="0" y="0"/>
                </a:moveTo>
                <a:lnTo>
                  <a:pt x="8084261" y="0"/>
                </a:lnTo>
                <a:lnTo>
                  <a:pt x="8084261" y="8202034"/>
                </a:lnTo>
                <a:lnTo>
                  <a:pt x="0" y="8202034"/>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2400282" y="3876289"/>
            <a:ext cx="2583653" cy="781648"/>
            <a:chOff x="0" y="0"/>
            <a:chExt cx="922484" cy="279085"/>
          </a:xfrm>
        </p:grpSpPr>
        <p:sp>
          <p:nvSpPr>
            <p:cNvPr name="Freeform 9" id="9"/>
            <p:cNvSpPr/>
            <p:nvPr/>
          </p:nvSpPr>
          <p:spPr>
            <a:xfrm flipH="false" flipV="false" rot="0">
              <a:off x="0" y="0"/>
              <a:ext cx="922484" cy="279084"/>
            </a:xfrm>
            <a:custGeom>
              <a:avLst/>
              <a:gdLst/>
              <a:ahLst/>
              <a:cxnLst/>
              <a:rect r="r" b="b" t="t" l="l"/>
              <a:pathLst>
                <a:path h="279084" w="922484">
                  <a:moveTo>
                    <a:pt x="0" y="0"/>
                  </a:moveTo>
                  <a:lnTo>
                    <a:pt x="922484" y="0"/>
                  </a:lnTo>
                  <a:lnTo>
                    <a:pt x="922484" y="279084"/>
                  </a:lnTo>
                  <a:lnTo>
                    <a:pt x="0" y="279084"/>
                  </a:lnTo>
                  <a:close/>
                </a:path>
              </a:pathLst>
            </a:custGeom>
            <a:solidFill>
              <a:srgbClr val="145DA0"/>
            </a:solidFill>
            <a:ln cap="sq">
              <a:noFill/>
              <a:prstDash val="solid"/>
              <a:miter/>
            </a:ln>
          </p:spPr>
        </p:sp>
        <p:sp>
          <p:nvSpPr>
            <p:cNvPr name="TextBox 10" id="10"/>
            <p:cNvSpPr txBox="true"/>
            <p:nvPr/>
          </p:nvSpPr>
          <p:spPr>
            <a:xfrm>
              <a:off x="0" y="-38100"/>
              <a:ext cx="922484" cy="317185"/>
            </a:xfrm>
            <a:prstGeom prst="rect">
              <a:avLst/>
            </a:prstGeom>
          </p:spPr>
          <p:txBody>
            <a:bodyPr anchor="ctr" rtlCol="false" tIns="39841" lIns="39841" bIns="39841" rIns="39841"/>
            <a:lstStyle/>
            <a:p>
              <a:pPr algn="ctr" marL="0" indent="0" lvl="0">
                <a:lnSpc>
                  <a:spcPts val="2659"/>
                </a:lnSpc>
                <a:spcBef>
                  <a:spcPct val="0"/>
                </a:spcBef>
              </a:pPr>
            </a:p>
          </p:txBody>
        </p:sp>
      </p:grpSp>
      <p:grpSp>
        <p:nvGrpSpPr>
          <p:cNvPr name="Group 11" id="11"/>
          <p:cNvGrpSpPr/>
          <p:nvPr/>
        </p:nvGrpSpPr>
        <p:grpSpPr>
          <a:xfrm rot="0">
            <a:off x="15343858" y="6148924"/>
            <a:ext cx="2585023" cy="505664"/>
            <a:chOff x="0" y="0"/>
            <a:chExt cx="922973" cy="180546"/>
          </a:xfrm>
        </p:grpSpPr>
        <p:sp>
          <p:nvSpPr>
            <p:cNvPr name="Freeform 12" id="12"/>
            <p:cNvSpPr/>
            <p:nvPr/>
          </p:nvSpPr>
          <p:spPr>
            <a:xfrm flipH="false" flipV="false" rot="0">
              <a:off x="0" y="0"/>
              <a:ext cx="922973" cy="180546"/>
            </a:xfrm>
            <a:custGeom>
              <a:avLst/>
              <a:gdLst/>
              <a:ahLst/>
              <a:cxnLst/>
              <a:rect r="r" b="b" t="t" l="l"/>
              <a:pathLst>
                <a:path h="180546" w="922973">
                  <a:moveTo>
                    <a:pt x="0" y="0"/>
                  </a:moveTo>
                  <a:lnTo>
                    <a:pt x="922973" y="0"/>
                  </a:lnTo>
                  <a:lnTo>
                    <a:pt x="922973" y="180546"/>
                  </a:lnTo>
                  <a:lnTo>
                    <a:pt x="0" y="180546"/>
                  </a:lnTo>
                  <a:close/>
                </a:path>
              </a:pathLst>
            </a:custGeom>
            <a:solidFill>
              <a:srgbClr val="145DA0"/>
            </a:solidFill>
            <a:ln cap="sq">
              <a:noFill/>
              <a:prstDash val="solid"/>
              <a:miter/>
            </a:ln>
          </p:spPr>
        </p:sp>
        <p:sp>
          <p:nvSpPr>
            <p:cNvPr name="TextBox 13" id="13"/>
            <p:cNvSpPr txBox="true"/>
            <p:nvPr/>
          </p:nvSpPr>
          <p:spPr>
            <a:xfrm>
              <a:off x="0" y="-38100"/>
              <a:ext cx="922973" cy="218646"/>
            </a:xfrm>
            <a:prstGeom prst="rect">
              <a:avLst/>
            </a:prstGeom>
          </p:spPr>
          <p:txBody>
            <a:bodyPr anchor="ctr" rtlCol="false" tIns="39841" lIns="39841" bIns="39841" rIns="39841"/>
            <a:lstStyle/>
            <a:p>
              <a:pPr algn="ctr" marL="0" indent="0" lvl="0">
                <a:lnSpc>
                  <a:spcPts val="2659"/>
                </a:lnSpc>
                <a:spcBef>
                  <a:spcPct val="0"/>
                </a:spcBef>
              </a:pPr>
            </a:p>
          </p:txBody>
        </p:sp>
      </p:grpSp>
      <p:grpSp>
        <p:nvGrpSpPr>
          <p:cNvPr name="Group 14" id="14"/>
          <p:cNvGrpSpPr/>
          <p:nvPr/>
        </p:nvGrpSpPr>
        <p:grpSpPr>
          <a:xfrm rot="0">
            <a:off x="12401852" y="8628084"/>
            <a:ext cx="2452946" cy="505664"/>
            <a:chOff x="0" y="0"/>
            <a:chExt cx="875815" cy="180546"/>
          </a:xfrm>
        </p:grpSpPr>
        <p:sp>
          <p:nvSpPr>
            <p:cNvPr name="Freeform 15" id="15"/>
            <p:cNvSpPr/>
            <p:nvPr/>
          </p:nvSpPr>
          <p:spPr>
            <a:xfrm flipH="false" flipV="false" rot="0">
              <a:off x="0" y="0"/>
              <a:ext cx="875815" cy="180546"/>
            </a:xfrm>
            <a:custGeom>
              <a:avLst/>
              <a:gdLst/>
              <a:ahLst/>
              <a:cxnLst/>
              <a:rect r="r" b="b" t="t" l="l"/>
              <a:pathLst>
                <a:path h="180546" w="875815">
                  <a:moveTo>
                    <a:pt x="0" y="0"/>
                  </a:moveTo>
                  <a:lnTo>
                    <a:pt x="875815" y="0"/>
                  </a:lnTo>
                  <a:lnTo>
                    <a:pt x="875815" y="180546"/>
                  </a:lnTo>
                  <a:lnTo>
                    <a:pt x="0" y="180546"/>
                  </a:lnTo>
                  <a:close/>
                </a:path>
              </a:pathLst>
            </a:custGeom>
            <a:solidFill>
              <a:srgbClr val="145DA0"/>
            </a:solidFill>
            <a:ln cap="sq">
              <a:noFill/>
              <a:prstDash val="solid"/>
              <a:miter/>
            </a:ln>
          </p:spPr>
        </p:sp>
        <p:sp>
          <p:nvSpPr>
            <p:cNvPr name="TextBox 16" id="16"/>
            <p:cNvSpPr txBox="true"/>
            <p:nvPr/>
          </p:nvSpPr>
          <p:spPr>
            <a:xfrm>
              <a:off x="0" y="-38100"/>
              <a:ext cx="875815" cy="218646"/>
            </a:xfrm>
            <a:prstGeom prst="rect">
              <a:avLst/>
            </a:prstGeom>
          </p:spPr>
          <p:txBody>
            <a:bodyPr anchor="ctr" rtlCol="false" tIns="39841" lIns="39841" bIns="39841" rIns="39841"/>
            <a:lstStyle/>
            <a:p>
              <a:pPr algn="ctr" marL="0" indent="0" lvl="0">
                <a:lnSpc>
                  <a:spcPts val="2659"/>
                </a:lnSpc>
                <a:spcBef>
                  <a:spcPct val="0"/>
                </a:spcBef>
              </a:pPr>
            </a:p>
          </p:txBody>
        </p:sp>
      </p:grpSp>
      <p:sp>
        <p:nvSpPr>
          <p:cNvPr name="Freeform 17" id="17"/>
          <p:cNvSpPr/>
          <p:nvPr/>
        </p:nvSpPr>
        <p:spPr>
          <a:xfrm flipH="false" flipV="false" rot="0">
            <a:off x="15365188" y="3579481"/>
            <a:ext cx="2563291" cy="2563291"/>
          </a:xfrm>
          <a:custGeom>
            <a:avLst/>
            <a:gdLst/>
            <a:ahLst/>
            <a:cxnLst/>
            <a:rect r="r" b="b" t="t" l="l"/>
            <a:pathLst>
              <a:path h="2563291" w="2563291">
                <a:moveTo>
                  <a:pt x="0" y="0"/>
                </a:moveTo>
                <a:lnTo>
                  <a:pt x="2563291" y="0"/>
                </a:lnTo>
                <a:lnTo>
                  <a:pt x="2563291" y="2563291"/>
                </a:lnTo>
                <a:lnTo>
                  <a:pt x="0" y="2563291"/>
                </a:lnTo>
                <a:lnTo>
                  <a:pt x="0" y="0"/>
                </a:lnTo>
                <a:close/>
              </a:path>
            </a:pathLst>
          </a:custGeom>
          <a:blipFill>
            <a:blip r:embed="rId5"/>
            <a:stretch>
              <a:fillRect l="-847" t="-6714" r="0" b="-25068"/>
            </a:stretch>
          </a:blipFill>
        </p:spPr>
      </p:sp>
      <p:sp>
        <p:nvSpPr>
          <p:cNvPr name="Freeform 18" id="18"/>
          <p:cNvSpPr/>
          <p:nvPr/>
        </p:nvSpPr>
        <p:spPr>
          <a:xfrm flipH="false" flipV="false" rot="0">
            <a:off x="1144018" y="405822"/>
            <a:ext cx="618964" cy="740065"/>
          </a:xfrm>
          <a:custGeom>
            <a:avLst/>
            <a:gdLst/>
            <a:ahLst/>
            <a:cxnLst/>
            <a:rect r="r" b="b" t="t" l="l"/>
            <a:pathLst>
              <a:path h="740065" w="618964">
                <a:moveTo>
                  <a:pt x="0" y="0"/>
                </a:moveTo>
                <a:lnTo>
                  <a:pt x="618964" y="0"/>
                </a:lnTo>
                <a:lnTo>
                  <a:pt x="618964" y="740065"/>
                </a:lnTo>
                <a:lnTo>
                  <a:pt x="0" y="740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2407734" y="1294207"/>
            <a:ext cx="2582082" cy="2582082"/>
          </a:xfrm>
          <a:custGeom>
            <a:avLst/>
            <a:gdLst/>
            <a:ahLst/>
            <a:cxnLst/>
            <a:rect r="r" b="b" t="t" l="l"/>
            <a:pathLst>
              <a:path h="2582082" w="2582082">
                <a:moveTo>
                  <a:pt x="0" y="0"/>
                </a:moveTo>
                <a:lnTo>
                  <a:pt x="2582082" y="0"/>
                </a:lnTo>
                <a:lnTo>
                  <a:pt x="2582082" y="2582082"/>
                </a:lnTo>
                <a:lnTo>
                  <a:pt x="0" y="2582082"/>
                </a:lnTo>
                <a:lnTo>
                  <a:pt x="0" y="0"/>
                </a:lnTo>
                <a:close/>
              </a:path>
            </a:pathLst>
          </a:custGeom>
          <a:blipFill>
            <a:blip r:embed="rId8"/>
            <a:stretch>
              <a:fillRect l="0" t="0" r="0" b="0"/>
            </a:stretch>
          </a:blipFill>
        </p:spPr>
      </p:sp>
      <p:sp>
        <p:nvSpPr>
          <p:cNvPr name="Freeform 20" id="20"/>
          <p:cNvSpPr/>
          <p:nvPr/>
        </p:nvSpPr>
        <p:spPr>
          <a:xfrm flipH="false" flipV="false" rot="0">
            <a:off x="12407734" y="1379722"/>
            <a:ext cx="2587964" cy="2531864"/>
          </a:xfrm>
          <a:custGeom>
            <a:avLst/>
            <a:gdLst/>
            <a:ahLst/>
            <a:cxnLst/>
            <a:rect r="r" b="b" t="t" l="l"/>
            <a:pathLst>
              <a:path h="2531864" w="2587964">
                <a:moveTo>
                  <a:pt x="0" y="0"/>
                </a:moveTo>
                <a:lnTo>
                  <a:pt x="2587963" y="0"/>
                </a:lnTo>
                <a:lnTo>
                  <a:pt x="2587963" y="2531864"/>
                </a:lnTo>
                <a:lnTo>
                  <a:pt x="0" y="2531864"/>
                </a:lnTo>
                <a:lnTo>
                  <a:pt x="0" y="0"/>
                </a:lnTo>
                <a:close/>
              </a:path>
            </a:pathLst>
          </a:custGeom>
          <a:blipFill>
            <a:blip r:embed="rId9"/>
            <a:stretch>
              <a:fillRect l="0" t="-14531" r="-8020" b="-46124"/>
            </a:stretch>
          </a:blipFill>
        </p:spPr>
      </p:sp>
      <p:grpSp>
        <p:nvGrpSpPr>
          <p:cNvPr name="Group 21" id="21"/>
          <p:cNvGrpSpPr/>
          <p:nvPr/>
        </p:nvGrpSpPr>
        <p:grpSpPr>
          <a:xfrm rot="0">
            <a:off x="12398912" y="6277934"/>
            <a:ext cx="2453146" cy="2350150"/>
            <a:chOff x="0" y="0"/>
            <a:chExt cx="646096" cy="618970"/>
          </a:xfrm>
        </p:grpSpPr>
        <p:sp>
          <p:nvSpPr>
            <p:cNvPr name="Freeform 22" id="22"/>
            <p:cNvSpPr/>
            <p:nvPr/>
          </p:nvSpPr>
          <p:spPr>
            <a:xfrm flipH="false" flipV="false" rot="0">
              <a:off x="0" y="0"/>
              <a:ext cx="646096" cy="618970"/>
            </a:xfrm>
            <a:custGeom>
              <a:avLst/>
              <a:gdLst/>
              <a:ahLst/>
              <a:cxnLst/>
              <a:rect r="r" b="b" t="t" l="l"/>
              <a:pathLst>
                <a:path h="618970" w="646096">
                  <a:moveTo>
                    <a:pt x="0" y="0"/>
                  </a:moveTo>
                  <a:lnTo>
                    <a:pt x="646096" y="0"/>
                  </a:lnTo>
                  <a:lnTo>
                    <a:pt x="646096" y="618970"/>
                  </a:lnTo>
                  <a:lnTo>
                    <a:pt x="0" y="618970"/>
                  </a:lnTo>
                  <a:close/>
                </a:path>
              </a:pathLst>
            </a:custGeom>
            <a:solidFill>
              <a:srgbClr val="FFFFFF"/>
            </a:solidFill>
          </p:spPr>
        </p:sp>
        <p:sp>
          <p:nvSpPr>
            <p:cNvPr name="TextBox 23" id="23"/>
            <p:cNvSpPr txBox="true"/>
            <p:nvPr/>
          </p:nvSpPr>
          <p:spPr>
            <a:xfrm>
              <a:off x="0" y="-38100"/>
              <a:ext cx="646096" cy="65707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2593809" y="6399071"/>
            <a:ext cx="2049338" cy="2229013"/>
          </a:xfrm>
          <a:custGeom>
            <a:avLst/>
            <a:gdLst/>
            <a:ahLst/>
            <a:cxnLst/>
            <a:rect r="r" b="b" t="t" l="l"/>
            <a:pathLst>
              <a:path h="2229013" w="2049338">
                <a:moveTo>
                  <a:pt x="0" y="0"/>
                </a:moveTo>
                <a:lnTo>
                  <a:pt x="2049338" y="0"/>
                </a:lnTo>
                <a:lnTo>
                  <a:pt x="2049338" y="2229013"/>
                </a:lnTo>
                <a:lnTo>
                  <a:pt x="0" y="22290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12593809" y="3978832"/>
            <a:ext cx="2197968" cy="564243"/>
          </a:xfrm>
          <a:prstGeom prst="rect">
            <a:avLst/>
          </a:prstGeom>
        </p:spPr>
        <p:txBody>
          <a:bodyPr anchor="t" rtlCol="false" tIns="0" lIns="0" bIns="0" rIns="0">
            <a:spAutoFit/>
          </a:bodyPr>
          <a:lstStyle/>
          <a:p>
            <a:pPr algn="ctr">
              <a:lnSpc>
                <a:spcPts val="2292"/>
              </a:lnSpc>
            </a:pPr>
            <a:r>
              <a:rPr lang="en-US" sz="1637" spc="31">
                <a:solidFill>
                  <a:srgbClr val="FDFDFD"/>
                </a:solidFill>
                <a:latin typeface="Poppins Bold"/>
              </a:rPr>
              <a:t>Mohammed Hasan</a:t>
            </a:r>
          </a:p>
          <a:p>
            <a:pPr algn="ctr">
              <a:lnSpc>
                <a:spcPts val="2292"/>
              </a:lnSpc>
            </a:pPr>
            <a:r>
              <a:rPr lang="en-US" sz="1637" spc="31">
                <a:solidFill>
                  <a:srgbClr val="FDFDFD"/>
                </a:solidFill>
                <a:latin typeface="Poppins Bold"/>
              </a:rPr>
              <a:t>Leader</a:t>
            </a:r>
          </a:p>
        </p:txBody>
      </p:sp>
      <p:sp>
        <p:nvSpPr>
          <p:cNvPr name="TextBox 26" id="26"/>
          <p:cNvSpPr txBox="true"/>
          <p:nvPr/>
        </p:nvSpPr>
        <p:spPr>
          <a:xfrm rot="0">
            <a:off x="12462795" y="8721679"/>
            <a:ext cx="2325380" cy="280375"/>
          </a:xfrm>
          <a:prstGeom prst="rect">
            <a:avLst/>
          </a:prstGeom>
        </p:spPr>
        <p:txBody>
          <a:bodyPr anchor="t" rtlCol="false" tIns="0" lIns="0" bIns="0" rIns="0">
            <a:spAutoFit/>
          </a:bodyPr>
          <a:lstStyle/>
          <a:p>
            <a:pPr algn="ctr">
              <a:lnSpc>
                <a:spcPts val="2292"/>
              </a:lnSpc>
            </a:pPr>
            <a:r>
              <a:rPr lang="en-US" sz="1637" spc="31">
                <a:solidFill>
                  <a:srgbClr val="FDFDFD"/>
                </a:solidFill>
                <a:latin typeface="Poppins Bold"/>
              </a:rPr>
              <a:t>Prasenjit Chowdhury</a:t>
            </a:r>
          </a:p>
        </p:txBody>
      </p:sp>
      <p:sp>
        <p:nvSpPr>
          <p:cNvPr name="TextBox 27" id="27"/>
          <p:cNvSpPr txBox="true"/>
          <p:nvPr/>
        </p:nvSpPr>
        <p:spPr>
          <a:xfrm rot="0">
            <a:off x="15429713" y="6239834"/>
            <a:ext cx="2461817" cy="280375"/>
          </a:xfrm>
          <a:prstGeom prst="rect">
            <a:avLst/>
          </a:prstGeom>
        </p:spPr>
        <p:txBody>
          <a:bodyPr anchor="t" rtlCol="false" tIns="0" lIns="0" bIns="0" rIns="0">
            <a:spAutoFit/>
          </a:bodyPr>
          <a:lstStyle/>
          <a:p>
            <a:pPr algn="ctr">
              <a:lnSpc>
                <a:spcPts val="2292"/>
              </a:lnSpc>
            </a:pPr>
            <a:r>
              <a:rPr lang="en-US" sz="1637" spc="31">
                <a:solidFill>
                  <a:srgbClr val="FDFDFD"/>
                </a:solidFill>
                <a:latin typeface="Poppins Bold"/>
              </a:rPr>
              <a:t>Shanjid Mahammad</a:t>
            </a:r>
          </a:p>
        </p:txBody>
      </p:sp>
      <p:sp>
        <p:nvSpPr>
          <p:cNvPr name="TextBox 28" id="28"/>
          <p:cNvSpPr txBox="true"/>
          <p:nvPr/>
        </p:nvSpPr>
        <p:spPr>
          <a:xfrm rot="0">
            <a:off x="14983934" y="1426453"/>
            <a:ext cx="3287109" cy="1219201"/>
          </a:xfrm>
          <a:prstGeom prst="rect">
            <a:avLst/>
          </a:prstGeom>
        </p:spPr>
        <p:txBody>
          <a:bodyPr anchor="t" rtlCol="false" tIns="0" lIns="0" bIns="0" rIns="0">
            <a:spAutoFit/>
          </a:bodyPr>
          <a:lstStyle/>
          <a:p>
            <a:pPr algn="ctr">
              <a:lnSpc>
                <a:spcPts val="4725"/>
              </a:lnSpc>
            </a:pPr>
            <a:r>
              <a:rPr lang="en-US" sz="4500">
                <a:solidFill>
                  <a:srgbClr val="051D40"/>
                </a:solidFill>
                <a:latin typeface="Open Sans Extra Bold"/>
              </a:rPr>
              <a:t>Our</a:t>
            </a:r>
          </a:p>
          <a:p>
            <a:pPr algn="ctr" marL="0" indent="0" lvl="0">
              <a:lnSpc>
                <a:spcPts val="4725"/>
              </a:lnSpc>
            </a:pPr>
            <a:r>
              <a:rPr lang="en-US" sz="4500">
                <a:solidFill>
                  <a:srgbClr val="051D40"/>
                </a:solidFill>
                <a:latin typeface="Open Sans Extra Bold"/>
              </a:rPr>
              <a:t>Team</a:t>
            </a:r>
          </a:p>
        </p:txBody>
      </p:sp>
      <p:sp>
        <p:nvSpPr>
          <p:cNvPr name="TextBox 29" id="29"/>
          <p:cNvSpPr txBox="true"/>
          <p:nvPr/>
        </p:nvSpPr>
        <p:spPr>
          <a:xfrm rot="0">
            <a:off x="5177935" y="5968447"/>
            <a:ext cx="4230830" cy="542774"/>
          </a:xfrm>
          <a:prstGeom prst="rect">
            <a:avLst/>
          </a:prstGeom>
        </p:spPr>
        <p:txBody>
          <a:bodyPr anchor="t" rtlCol="false" tIns="0" lIns="0" bIns="0" rIns="0">
            <a:spAutoFit/>
          </a:bodyPr>
          <a:lstStyle/>
          <a:p>
            <a:pPr algn="ctr" marL="0" indent="0" lvl="0">
              <a:lnSpc>
                <a:spcPts val="4348"/>
              </a:lnSpc>
              <a:spcBef>
                <a:spcPct val="0"/>
              </a:spcBef>
            </a:pPr>
            <a:r>
              <a:rPr lang="en-US" sz="3105">
                <a:solidFill>
                  <a:srgbClr val="555555"/>
                </a:solidFill>
                <a:latin typeface="Cloud"/>
              </a:rPr>
              <a:t>Ride Smart, Safe Money</a:t>
            </a:r>
          </a:p>
        </p:txBody>
      </p:sp>
      <p:sp>
        <p:nvSpPr>
          <p:cNvPr name="TextBox 30" id="30"/>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12</a:t>
            </a:r>
          </a:p>
        </p:txBody>
      </p:sp>
      <p:sp>
        <p:nvSpPr>
          <p:cNvPr name="TextBox 31" id="31"/>
          <p:cNvSpPr txBox="true"/>
          <p:nvPr/>
        </p:nvSpPr>
        <p:spPr>
          <a:xfrm rot="0">
            <a:off x="601343" y="1238665"/>
            <a:ext cx="1704313" cy="412913"/>
          </a:xfrm>
          <a:prstGeom prst="rect">
            <a:avLst/>
          </a:prstGeom>
        </p:spPr>
        <p:txBody>
          <a:bodyPr anchor="t" rtlCol="false" tIns="0" lIns="0" bIns="0" rIns="0">
            <a:spAutoFit/>
          </a:bodyPr>
          <a:lstStyle/>
          <a:p>
            <a:pPr algn="ctr">
              <a:lnSpc>
                <a:spcPts val="3160"/>
              </a:lnSpc>
            </a:pPr>
            <a:r>
              <a:rPr lang="en-US" sz="2926">
                <a:solidFill>
                  <a:srgbClr val="000000"/>
                </a:solidFill>
                <a:latin typeface="Fredoka"/>
              </a:rPr>
              <a:t>EazyTrip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31007" y="-316903"/>
            <a:ext cx="14517814" cy="10888361"/>
          </a:xfrm>
          <a:custGeom>
            <a:avLst/>
            <a:gdLst/>
            <a:ahLst/>
            <a:cxnLst/>
            <a:rect r="r" b="b" t="t" l="l"/>
            <a:pathLst>
              <a:path h="10888361" w="14517814">
                <a:moveTo>
                  <a:pt x="0" y="0"/>
                </a:moveTo>
                <a:lnTo>
                  <a:pt x="14517814" y="0"/>
                </a:lnTo>
                <a:lnTo>
                  <a:pt x="14517814" y="10888361"/>
                </a:lnTo>
                <a:lnTo>
                  <a:pt x="0" y="10888361"/>
                </a:lnTo>
                <a:lnTo>
                  <a:pt x="0" y="0"/>
                </a:lnTo>
                <a:close/>
              </a:path>
            </a:pathLst>
          </a:custGeom>
          <a:blipFill>
            <a:blip r:embed="rId2">
              <a:alphaModFix amt="14000"/>
            </a:blip>
            <a:stretch>
              <a:fillRect l="0" t="0" r="0" b="0"/>
            </a:stretch>
          </a:blipFill>
        </p:spPr>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158808" y="996254"/>
            <a:ext cx="6271045" cy="8262046"/>
          </a:xfrm>
          <a:custGeom>
            <a:avLst/>
            <a:gdLst/>
            <a:ahLst/>
            <a:cxnLst/>
            <a:rect r="r" b="b" t="t" l="l"/>
            <a:pathLst>
              <a:path h="8262046" w="6271045">
                <a:moveTo>
                  <a:pt x="0" y="0"/>
                </a:moveTo>
                <a:lnTo>
                  <a:pt x="6271045" y="0"/>
                </a:lnTo>
                <a:lnTo>
                  <a:pt x="6271045" y="8262046"/>
                </a:lnTo>
                <a:lnTo>
                  <a:pt x="0" y="8262046"/>
                </a:lnTo>
                <a:lnTo>
                  <a:pt x="0" y="0"/>
                </a:lnTo>
                <a:close/>
              </a:path>
            </a:pathLst>
          </a:custGeom>
          <a:blipFill>
            <a:blip r:embed="rId3"/>
            <a:stretch>
              <a:fillRect l="-32104" t="0" r="-43560" b="0"/>
            </a:stretch>
          </a:blipFill>
        </p:spPr>
      </p:sp>
      <p:sp>
        <p:nvSpPr>
          <p:cNvPr name="Freeform 10" id="10"/>
          <p:cNvSpPr/>
          <p:nvPr/>
        </p:nvSpPr>
        <p:spPr>
          <a:xfrm flipH="false" flipV="false" rot="5400000">
            <a:off x="2704156" y="354632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2704156" y="435794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2704156" y="5211781"/>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677710" y="6065618"/>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2704156" y="695078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2651264" y="780462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3454881" y="1715004"/>
            <a:ext cx="4652520"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rPr>
              <a:t>Overview</a:t>
            </a:r>
          </a:p>
        </p:txBody>
      </p:sp>
      <p:sp>
        <p:nvSpPr>
          <p:cNvPr name="TextBox 17" id="17"/>
          <p:cNvSpPr txBox="true"/>
          <p:nvPr/>
        </p:nvSpPr>
        <p:spPr>
          <a:xfrm rot="0">
            <a:off x="3454881" y="3471098"/>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Introduction</a:t>
            </a:r>
          </a:p>
        </p:txBody>
      </p:sp>
      <p:sp>
        <p:nvSpPr>
          <p:cNvPr name="TextBox 18" id="18"/>
          <p:cNvSpPr txBox="true"/>
          <p:nvPr/>
        </p:nvSpPr>
        <p:spPr>
          <a:xfrm rot="0">
            <a:off x="8274870" y="347109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03</a:t>
            </a:r>
          </a:p>
        </p:txBody>
      </p:sp>
      <p:sp>
        <p:nvSpPr>
          <p:cNvPr name="TextBox 19" id="19"/>
          <p:cNvSpPr txBox="true"/>
          <p:nvPr/>
        </p:nvSpPr>
        <p:spPr>
          <a:xfrm rot="0">
            <a:off x="3454881" y="4282718"/>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Users</a:t>
            </a:r>
            <a:r>
              <a:rPr lang="en-US" sz="2853" spc="-57">
                <a:solidFill>
                  <a:srgbClr val="051D40"/>
                </a:solidFill>
                <a:latin typeface="Poppins"/>
              </a:rPr>
              <a:t> (Admin)</a:t>
            </a:r>
          </a:p>
        </p:txBody>
      </p:sp>
      <p:sp>
        <p:nvSpPr>
          <p:cNvPr name="TextBox 20" id="20"/>
          <p:cNvSpPr txBox="true"/>
          <p:nvPr/>
        </p:nvSpPr>
        <p:spPr>
          <a:xfrm rot="0">
            <a:off x="8274870" y="428271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04</a:t>
            </a:r>
          </a:p>
        </p:txBody>
      </p:sp>
      <p:sp>
        <p:nvSpPr>
          <p:cNvPr name="TextBox 21" id="21"/>
          <p:cNvSpPr txBox="true"/>
          <p:nvPr/>
        </p:nvSpPr>
        <p:spPr>
          <a:xfrm rot="0">
            <a:off x="3454881" y="5136555"/>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Users (Customer)</a:t>
            </a:r>
          </a:p>
        </p:txBody>
      </p:sp>
      <p:sp>
        <p:nvSpPr>
          <p:cNvPr name="TextBox 22" id="22"/>
          <p:cNvSpPr txBox="true"/>
          <p:nvPr/>
        </p:nvSpPr>
        <p:spPr>
          <a:xfrm rot="0">
            <a:off x="8274870" y="513655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05</a:t>
            </a:r>
          </a:p>
        </p:txBody>
      </p:sp>
      <p:sp>
        <p:nvSpPr>
          <p:cNvPr name="TextBox 23" id="23"/>
          <p:cNvSpPr txBox="true"/>
          <p:nvPr/>
        </p:nvSpPr>
        <p:spPr>
          <a:xfrm rot="0">
            <a:off x="3491274" y="6872896"/>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Features</a:t>
            </a:r>
          </a:p>
        </p:txBody>
      </p:sp>
      <p:sp>
        <p:nvSpPr>
          <p:cNvPr name="TextBox 24" id="24"/>
          <p:cNvSpPr txBox="true"/>
          <p:nvPr/>
        </p:nvSpPr>
        <p:spPr>
          <a:xfrm rot="0">
            <a:off x="3428435" y="5990392"/>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Users (Rider)</a:t>
            </a:r>
          </a:p>
        </p:txBody>
      </p:sp>
      <p:sp>
        <p:nvSpPr>
          <p:cNvPr name="TextBox 25" id="25"/>
          <p:cNvSpPr txBox="true"/>
          <p:nvPr/>
        </p:nvSpPr>
        <p:spPr>
          <a:xfrm rot="0">
            <a:off x="8274870" y="6875561"/>
            <a:ext cx="660851" cy="574582"/>
          </a:xfrm>
          <a:prstGeom prst="rect">
            <a:avLst/>
          </a:prstGeom>
        </p:spPr>
        <p:txBody>
          <a:bodyPr anchor="t" rtlCol="false" tIns="0" lIns="0" bIns="0" rIns="0">
            <a:spAutoFit/>
          </a:bodyPr>
          <a:lstStyle/>
          <a:p>
            <a:pPr algn="r">
              <a:lnSpc>
                <a:spcPts val="4555"/>
              </a:lnSpc>
              <a:spcBef>
                <a:spcPct val="0"/>
              </a:spcBef>
            </a:pPr>
            <a:r>
              <a:rPr lang="en-US" sz="3253" spc="-65">
                <a:solidFill>
                  <a:srgbClr val="051D40"/>
                </a:solidFill>
                <a:latin typeface="Poppins"/>
              </a:rPr>
              <a:t>11</a:t>
            </a:r>
          </a:p>
        </p:txBody>
      </p:sp>
      <p:sp>
        <p:nvSpPr>
          <p:cNvPr name="TextBox 26" id="26"/>
          <p:cNvSpPr txBox="true"/>
          <p:nvPr/>
        </p:nvSpPr>
        <p:spPr>
          <a:xfrm rot="0">
            <a:off x="8248423" y="5987997"/>
            <a:ext cx="660851" cy="518160"/>
          </a:xfrm>
          <a:prstGeom prst="rect">
            <a:avLst/>
          </a:prstGeom>
        </p:spPr>
        <p:txBody>
          <a:bodyPr anchor="t" rtlCol="false" tIns="0" lIns="0" bIns="0" rIns="0">
            <a:spAutoFit/>
          </a:bodyPr>
          <a:lstStyle/>
          <a:p>
            <a:pPr algn="r">
              <a:lnSpc>
                <a:spcPts val="3990"/>
              </a:lnSpc>
              <a:spcBef>
                <a:spcPct val="0"/>
              </a:spcBef>
            </a:pPr>
            <a:r>
              <a:rPr lang="en-US" sz="2850" spc="-57">
                <a:solidFill>
                  <a:srgbClr val="051D40"/>
                </a:solidFill>
                <a:latin typeface="Poppins"/>
              </a:rPr>
              <a:t>08</a:t>
            </a:r>
          </a:p>
        </p:txBody>
      </p:sp>
      <p:sp>
        <p:nvSpPr>
          <p:cNvPr name="TextBox 27" id="27"/>
          <p:cNvSpPr txBox="true"/>
          <p:nvPr/>
        </p:nvSpPr>
        <p:spPr>
          <a:xfrm rot="0">
            <a:off x="3401989" y="772939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Conclusion</a:t>
            </a:r>
          </a:p>
        </p:txBody>
      </p:sp>
      <p:sp>
        <p:nvSpPr>
          <p:cNvPr name="TextBox 28" id="28"/>
          <p:cNvSpPr txBox="true"/>
          <p:nvPr/>
        </p:nvSpPr>
        <p:spPr>
          <a:xfrm rot="0">
            <a:off x="8248423" y="772939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12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50000" r="0" b="-50000"/>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268261" y="1743623"/>
            <a:ext cx="12417795" cy="6799753"/>
            <a:chOff x="0" y="0"/>
            <a:chExt cx="3270530" cy="1790882"/>
          </a:xfrm>
        </p:grpSpPr>
        <p:sp>
          <p:nvSpPr>
            <p:cNvPr name="Freeform 7" id="7"/>
            <p:cNvSpPr/>
            <p:nvPr/>
          </p:nvSpPr>
          <p:spPr>
            <a:xfrm flipH="false" flipV="false" rot="0">
              <a:off x="0" y="0"/>
              <a:ext cx="3270530" cy="1790882"/>
            </a:xfrm>
            <a:custGeom>
              <a:avLst/>
              <a:gdLst/>
              <a:ahLst/>
              <a:cxnLst/>
              <a:rect r="r" b="b" t="t" l="l"/>
              <a:pathLst>
                <a:path h="1790882" w="3270530">
                  <a:moveTo>
                    <a:pt x="0" y="0"/>
                  </a:moveTo>
                  <a:lnTo>
                    <a:pt x="3270530" y="0"/>
                  </a:lnTo>
                  <a:lnTo>
                    <a:pt x="3270530" y="1790882"/>
                  </a:lnTo>
                  <a:lnTo>
                    <a:pt x="0" y="1790882"/>
                  </a:lnTo>
                  <a:close/>
                </a:path>
              </a:pathLst>
            </a:custGeom>
            <a:solidFill>
              <a:srgbClr val="145DA0"/>
            </a:solidFill>
            <a:ln cap="sq">
              <a:noFill/>
              <a:prstDash val="solid"/>
              <a:miter/>
            </a:ln>
          </p:spPr>
        </p:sp>
        <p:sp>
          <p:nvSpPr>
            <p:cNvPr name="TextBox 8" id="8"/>
            <p:cNvSpPr txBox="true"/>
            <p:nvPr/>
          </p:nvSpPr>
          <p:spPr>
            <a:xfrm>
              <a:off x="0" y="-38100"/>
              <a:ext cx="3270530" cy="182898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4628546" y="3264870"/>
            <a:ext cx="9220599" cy="4675481"/>
          </a:xfrm>
          <a:prstGeom prst="rect">
            <a:avLst/>
          </a:prstGeom>
        </p:spPr>
        <p:txBody>
          <a:bodyPr anchor="t" rtlCol="false" tIns="0" lIns="0" bIns="0" rIns="0">
            <a:spAutoFit/>
          </a:bodyPr>
          <a:lstStyle/>
          <a:p>
            <a:pPr algn="just" marL="0" indent="0" lvl="0">
              <a:lnSpc>
                <a:spcPts val="3746"/>
              </a:lnSpc>
              <a:spcBef>
                <a:spcPct val="0"/>
              </a:spcBef>
            </a:pPr>
            <a:r>
              <a:rPr lang="en-US" sz="2675" spc="-53">
                <a:solidFill>
                  <a:srgbClr val="FFFFFF"/>
                </a:solidFill>
                <a:latin typeface="Poppins Medium"/>
              </a:rPr>
              <a:t>Introducing EAZYTRIP, a sophisticated app designed to revolutionize ride and delivery services. EAZYTRIP creates a seamless interaction between admins, users, and riders. Admins efficiently manage and optimize a custom-made map, ensuring precise routing. Users can effortlessly request rides or deliveries, benefiting from accurate cost and shortest distance calculations, enabled by our optimized code. Riders promptly fulfill these requests, enhancing overall convenience and reducing travel times.</a:t>
            </a:r>
          </a:p>
        </p:txBody>
      </p:sp>
      <p:sp>
        <p:nvSpPr>
          <p:cNvPr name="TextBox 10" id="10"/>
          <p:cNvSpPr txBox="true"/>
          <p:nvPr/>
        </p:nvSpPr>
        <p:spPr>
          <a:xfrm rot="0">
            <a:off x="6699258" y="2051051"/>
            <a:ext cx="4701268" cy="936624"/>
          </a:xfrm>
          <a:prstGeom prst="rect">
            <a:avLst/>
          </a:prstGeom>
        </p:spPr>
        <p:txBody>
          <a:bodyPr anchor="t" rtlCol="false" tIns="0" lIns="0" bIns="0" rIns="0">
            <a:spAutoFit/>
          </a:bodyPr>
          <a:lstStyle/>
          <a:p>
            <a:pPr algn="ctr">
              <a:lnSpc>
                <a:spcPts val="7700"/>
              </a:lnSpc>
              <a:spcBef>
                <a:spcPct val="0"/>
              </a:spcBef>
            </a:pPr>
            <a:r>
              <a:rPr lang="en-US" sz="5500">
                <a:solidFill>
                  <a:srgbClr val="FFFFFF"/>
                </a:solidFill>
                <a:latin typeface="Open Sans Extra Bold"/>
              </a:rPr>
              <a:t>Introduction</a:t>
            </a:r>
          </a:p>
        </p:txBody>
      </p:sp>
      <p:sp>
        <p:nvSpPr>
          <p:cNvPr name="Freeform 11" id="11"/>
          <p:cNvSpPr/>
          <p:nvPr/>
        </p:nvSpPr>
        <p:spPr>
          <a:xfrm flipH="false" flipV="false" rot="0">
            <a:off x="3442918" y="7940351"/>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3"/>
            <a:stretch>
              <a:fillRect l="0" t="-216567" r="0" b="0"/>
            </a:stretch>
          </a:blipFill>
        </p:spPr>
      </p:sp>
      <p:sp>
        <p:nvSpPr>
          <p:cNvPr name="TextBox 12" id="12"/>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3325929" y="3510872"/>
            <a:ext cx="710297" cy="125782"/>
          </a:xfrm>
          <a:custGeom>
            <a:avLst/>
            <a:gdLst/>
            <a:ahLst/>
            <a:cxnLst/>
            <a:rect r="r" b="b" t="t" l="l"/>
            <a:pathLst>
              <a:path h="125782" w="710297">
                <a:moveTo>
                  <a:pt x="0" y="0"/>
                </a:moveTo>
                <a:lnTo>
                  <a:pt x="710298" y="0"/>
                </a:lnTo>
                <a:lnTo>
                  <a:pt x="710298" y="125781"/>
                </a:lnTo>
                <a:lnTo>
                  <a:pt x="0" y="125781"/>
                </a:lnTo>
                <a:lnTo>
                  <a:pt x="0" y="0"/>
                </a:lnTo>
                <a:close/>
              </a:path>
            </a:pathLst>
          </a:custGeom>
          <a:blipFill>
            <a:blip r:embed="rId3"/>
            <a:stretch>
              <a:fillRect l="0" t="0" r="0" b="0"/>
            </a:stretch>
          </a:blipFill>
        </p:spPr>
      </p:sp>
      <p:sp>
        <p:nvSpPr>
          <p:cNvPr name="Freeform 13" id="13"/>
          <p:cNvSpPr/>
          <p:nvPr/>
        </p:nvSpPr>
        <p:spPr>
          <a:xfrm flipH="false" flipV="false" rot="0">
            <a:off x="11972687" y="7930952"/>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grpSp>
        <p:nvGrpSpPr>
          <p:cNvPr name="Group 14" id="14"/>
          <p:cNvGrpSpPr>
            <a:grpSpLocks noChangeAspect="true"/>
          </p:cNvGrpSpPr>
          <p:nvPr/>
        </p:nvGrpSpPr>
        <p:grpSpPr>
          <a:xfrm rot="0">
            <a:off x="12257615" y="2865208"/>
            <a:ext cx="2749194" cy="543975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64" t="0" r="-64"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4" id="24"/>
          <p:cNvSpPr txBox="true"/>
          <p:nvPr/>
        </p:nvSpPr>
        <p:spPr>
          <a:xfrm rot="0">
            <a:off x="3278417" y="4178655"/>
            <a:ext cx="7704227" cy="2939565"/>
          </a:xfrm>
          <a:prstGeom prst="rect">
            <a:avLst/>
          </a:prstGeom>
        </p:spPr>
        <p:txBody>
          <a:bodyPr anchor="t" rtlCol="false" tIns="0" lIns="0" bIns="0" rIns="0">
            <a:spAutoFit/>
          </a:bodyPr>
          <a:lstStyle/>
          <a:p>
            <a:pPr algn="just" marL="0" indent="0" lvl="0">
              <a:lnSpc>
                <a:spcPts val="3351"/>
              </a:lnSpc>
              <a:spcBef>
                <a:spcPct val="0"/>
              </a:spcBef>
            </a:pPr>
            <a:r>
              <a:rPr lang="en-US" sz="2394" spc="-47">
                <a:solidFill>
                  <a:srgbClr val="051D40"/>
                </a:solidFill>
                <a:latin typeface="Poppins Semi-Bold"/>
              </a:rPr>
              <a:t>Admins manage the backbone of EAZYTRIP by creating and optimizing a custom map. They add and connect various locations, ensuring accurate routing for users and riders. This efficient map management enables precise shortest distance calculations and cost estimates, enhancing the overall functionality and reliability of the app.</a:t>
            </a:r>
          </a:p>
        </p:txBody>
      </p:sp>
      <p:sp>
        <p:nvSpPr>
          <p:cNvPr name="TextBox 25" id="25"/>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Users of EazyTrip</a:t>
            </a:r>
          </a:p>
        </p:txBody>
      </p:sp>
      <p:sp>
        <p:nvSpPr>
          <p:cNvPr name="TextBox 26" id="26"/>
          <p:cNvSpPr txBox="true"/>
          <p:nvPr/>
        </p:nvSpPr>
        <p:spPr>
          <a:xfrm rot="0">
            <a:off x="3278417" y="2953815"/>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Admin</a:t>
            </a:r>
          </a:p>
        </p:txBody>
      </p:sp>
      <p:sp>
        <p:nvSpPr>
          <p:cNvPr name="TextBox 27" id="27"/>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4777583" y="8503429"/>
            <a:ext cx="2602736" cy="514040"/>
          </a:xfrm>
          <a:custGeom>
            <a:avLst/>
            <a:gdLst/>
            <a:ahLst/>
            <a:cxnLst/>
            <a:rect r="r" b="b" t="t" l="l"/>
            <a:pathLst>
              <a:path h="514040" w="2602736">
                <a:moveTo>
                  <a:pt x="0" y="0"/>
                </a:moveTo>
                <a:lnTo>
                  <a:pt x="2602736" y="0"/>
                </a:lnTo>
                <a:lnTo>
                  <a:pt x="2602736" y="514041"/>
                </a:lnTo>
                <a:lnTo>
                  <a:pt x="0" y="514041"/>
                </a:lnTo>
                <a:lnTo>
                  <a:pt x="0" y="0"/>
                </a:lnTo>
                <a:close/>
              </a:path>
            </a:pathLst>
          </a:custGeom>
          <a:blipFill>
            <a:blip r:embed="rId2"/>
            <a:stretch>
              <a:fillRect l="0" t="0" r="0" b="0"/>
            </a:stretch>
          </a:blipFill>
        </p:spPr>
      </p:sp>
      <p:grpSp>
        <p:nvGrpSpPr>
          <p:cNvPr name="Group 13" id="13"/>
          <p:cNvGrpSpPr>
            <a:grpSpLocks noChangeAspect="true"/>
          </p:cNvGrpSpPr>
          <p:nvPr/>
        </p:nvGrpSpPr>
        <p:grpSpPr>
          <a:xfrm rot="0">
            <a:off x="4806474" y="3932870"/>
            <a:ext cx="2374292" cy="4697945"/>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814" t="0" r="-2814"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3" id="23"/>
          <p:cNvGrpSpPr>
            <a:grpSpLocks noChangeAspect="true"/>
          </p:cNvGrpSpPr>
          <p:nvPr/>
        </p:nvGrpSpPr>
        <p:grpSpPr>
          <a:xfrm rot="0">
            <a:off x="11078342" y="3932870"/>
            <a:ext cx="2309913" cy="4570560"/>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 t="0" r="-38"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33" id="33"/>
          <p:cNvSpPr/>
          <p:nvPr/>
        </p:nvSpPr>
        <p:spPr>
          <a:xfrm flipH="false" flipV="false" rot="0">
            <a:off x="10931930" y="8373795"/>
            <a:ext cx="2602736" cy="514040"/>
          </a:xfrm>
          <a:custGeom>
            <a:avLst/>
            <a:gdLst/>
            <a:ahLst/>
            <a:cxnLst/>
            <a:rect r="r" b="b" t="t" l="l"/>
            <a:pathLst>
              <a:path h="514040" w="2602736">
                <a:moveTo>
                  <a:pt x="0" y="0"/>
                </a:moveTo>
                <a:lnTo>
                  <a:pt x="2602736" y="0"/>
                </a:lnTo>
                <a:lnTo>
                  <a:pt x="2602736" y="514040"/>
                </a:lnTo>
                <a:lnTo>
                  <a:pt x="0" y="514040"/>
                </a:lnTo>
                <a:lnTo>
                  <a:pt x="0" y="0"/>
                </a:lnTo>
                <a:close/>
              </a:path>
            </a:pathLst>
          </a:custGeom>
          <a:blipFill>
            <a:blip r:embed="rId2"/>
            <a:stretch>
              <a:fillRect l="0" t="0" r="0" b="0"/>
            </a:stretch>
          </a:blipFill>
        </p:spPr>
      </p:sp>
      <p:sp>
        <p:nvSpPr>
          <p:cNvPr name="TextBox 34" id="34"/>
          <p:cNvSpPr txBox="true"/>
          <p:nvPr/>
        </p:nvSpPr>
        <p:spPr>
          <a:xfrm rot="0">
            <a:off x="4049314" y="2656665"/>
            <a:ext cx="4059275" cy="1056235"/>
          </a:xfrm>
          <a:prstGeom prst="rect">
            <a:avLst/>
          </a:prstGeom>
        </p:spPr>
        <p:txBody>
          <a:bodyPr anchor="t" rtlCol="false" tIns="0" lIns="0" bIns="0" rIns="0">
            <a:spAutoFit/>
          </a:bodyPr>
          <a:lstStyle/>
          <a:p>
            <a:pPr algn="ctr">
              <a:lnSpc>
                <a:spcPts val="2228"/>
              </a:lnSpc>
            </a:pPr>
            <a:r>
              <a:rPr lang="en-US" sz="1592" spc="-31">
                <a:solidFill>
                  <a:srgbClr val="051D40"/>
                </a:solidFill>
                <a:latin typeface="Poppins Bold"/>
              </a:rPr>
              <a:t>Sign Up and Sign In:</a:t>
            </a:r>
          </a:p>
          <a:p>
            <a:pPr algn="just">
              <a:lnSpc>
                <a:spcPts val="2085"/>
              </a:lnSpc>
            </a:pPr>
            <a:r>
              <a:rPr lang="en-US" sz="1489" spc="-29">
                <a:solidFill>
                  <a:srgbClr val="051D40"/>
                </a:solidFill>
                <a:latin typeface="Poppins Semi-Bold"/>
              </a:rPr>
              <a:t>Customers can create an account and log in securely.</a:t>
            </a:r>
          </a:p>
          <a:p>
            <a:pPr algn="just">
              <a:lnSpc>
                <a:spcPts val="2085"/>
              </a:lnSpc>
            </a:pPr>
          </a:p>
        </p:txBody>
      </p:sp>
      <p:sp>
        <p:nvSpPr>
          <p:cNvPr name="TextBox 35" id="35"/>
          <p:cNvSpPr txBox="true"/>
          <p:nvPr/>
        </p:nvSpPr>
        <p:spPr>
          <a:xfrm rot="0">
            <a:off x="4606922" y="536362"/>
            <a:ext cx="9074156" cy="1784776"/>
          </a:xfrm>
          <a:prstGeom prst="rect">
            <a:avLst/>
          </a:prstGeom>
        </p:spPr>
        <p:txBody>
          <a:bodyPr anchor="t" rtlCol="false" tIns="0" lIns="0" bIns="0" rIns="0">
            <a:spAutoFit/>
          </a:bodyPr>
          <a:lstStyle/>
          <a:p>
            <a:pPr algn="ctr">
              <a:lnSpc>
                <a:spcPts val="7151"/>
              </a:lnSpc>
            </a:pPr>
            <a:r>
              <a:rPr lang="en-US" sz="5108">
                <a:solidFill>
                  <a:srgbClr val="FDFDFD"/>
                </a:solidFill>
                <a:latin typeface="Open Sans Extra Bold"/>
              </a:rPr>
              <a:t>Customers Panel</a:t>
            </a:r>
          </a:p>
          <a:p>
            <a:pPr algn="ctr" marL="0" indent="0" lvl="0">
              <a:lnSpc>
                <a:spcPts val="7151"/>
              </a:lnSpc>
              <a:spcBef>
                <a:spcPct val="0"/>
              </a:spcBef>
            </a:pPr>
          </a:p>
        </p:txBody>
      </p:sp>
      <p:sp>
        <p:nvSpPr>
          <p:cNvPr name="TextBox 36" id="36"/>
          <p:cNvSpPr txBox="true"/>
          <p:nvPr/>
        </p:nvSpPr>
        <p:spPr>
          <a:xfrm rot="0">
            <a:off x="5664646" y="1702186"/>
            <a:ext cx="6958709" cy="785844"/>
          </a:xfrm>
          <a:prstGeom prst="rect">
            <a:avLst/>
          </a:prstGeom>
        </p:spPr>
        <p:txBody>
          <a:bodyPr anchor="t" rtlCol="false" tIns="0" lIns="0" bIns="0" rIns="0">
            <a:spAutoFit/>
          </a:bodyPr>
          <a:lstStyle/>
          <a:p>
            <a:pPr algn="ctr" marL="0" indent="0" lvl="0">
              <a:lnSpc>
                <a:spcPts val="6459"/>
              </a:lnSpc>
              <a:spcBef>
                <a:spcPct val="0"/>
              </a:spcBef>
            </a:pPr>
            <a:r>
              <a:rPr lang="en-US" sz="4613">
                <a:solidFill>
                  <a:srgbClr val="145DA0"/>
                </a:solidFill>
                <a:latin typeface="Open Sans Extra Bold"/>
              </a:rPr>
              <a:t>Account Management:</a:t>
            </a:r>
          </a:p>
        </p:txBody>
      </p:sp>
      <p:sp>
        <p:nvSpPr>
          <p:cNvPr name="TextBox 37" id="37"/>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05</a:t>
            </a:r>
          </a:p>
        </p:txBody>
      </p:sp>
      <p:sp>
        <p:nvSpPr>
          <p:cNvPr name="TextBox 38" id="38"/>
          <p:cNvSpPr txBox="true"/>
          <p:nvPr/>
        </p:nvSpPr>
        <p:spPr>
          <a:xfrm rot="0">
            <a:off x="9468678" y="2666190"/>
            <a:ext cx="5192442" cy="1047604"/>
          </a:xfrm>
          <a:prstGeom prst="rect">
            <a:avLst/>
          </a:prstGeom>
        </p:spPr>
        <p:txBody>
          <a:bodyPr anchor="t" rtlCol="false" tIns="0" lIns="0" bIns="0" rIns="0">
            <a:spAutoFit/>
          </a:bodyPr>
          <a:lstStyle/>
          <a:p>
            <a:pPr algn="ctr">
              <a:lnSpc>
                <a:spcPts val="2178"/>
              </a:lnSpc>
            </a:pPr>
            <a:r>
              <a:rPr lang="en-US" sz="1555" spc="-31">
                <a:solidFill>
                  <a:srgbClr val="051D40"/>
                </a:solidFill>
                <a:latin typeface="Poppins Bold"/>
              </a:rPr>
              <a:t>Profile and History</a:t>
            </a:r>
          </a:p>
          <a:p>
            <a:pPr algn="just">
              <a:lnSpc>
                <a:spcPts val="2038"/>
              </a:lnSpc>
              <a:spcBef>
                <a:spcPct val="0"/>
              </a:spcBef>
            </a:pPr>
            <a:r>
              <a:rPr lang="en-US" sz="1455" spc="-29">
                <a:solidFill>
                  <a:srgbClr val="051D40"/>
                </a:solidFill>
                <a:latin typeface="Poppins Semi-Bold"/>
              </a:rPr>
              <a:t>Customers can view and update their profile information and access their ride and delivery request history.</a:t>
            </a:r>
          </a:p>
          <a:p>
            <a:pPr algn="just" marL="0" indent="0" lvl="0">
              <a:lnSpc>
                <a:spcPts val="203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36372" y="8378449"/>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grpSp>
        <p:nvGrpSpPr>
          <p:cNvPr name="Group 13" id="13"/>
          <p:cNvGrpSpPr>
            <a:grpSpLocks noChangeAspect="true"/>
          </p:cNvGrpSpPr>
          <p:nvPr/>
        </p:nvGrpSpPr>
        <p:grpSpPr>
          <a:xfrm rot="0">
            <a:off x="2792926" y="3122394"/>
            <a:ext cx="2749194" cy="5439752"/>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8" t="0" r="-38"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3" id="23"/>
          <p:cNvSpPr/>
          <p:nvPr/>
        </p:nvSpPr>
        <p:spPr>
          <a:xfrm flipH="false" flipV="false" rot="0">
            <a:off x="6813121" y="5982538"/>
            <a:ext cx="4661759" cy="1957939"/>
          </a:xfrm>
          <a:custGeom>
            <a:avLst/>
            <a:gdLst/>
            <a:ahLst/>
            <a:cxnLst/>
            <a:rect r="r" b="b" t="t" l="l"/>
            <a:pathLst>
              <a:path h="1957939" w="4661759">
                <a:moveTo>
                  <a:pt x="0" y="0"/>
                </a:moveTo>
                <a:lnTo>
                  <a:pt x="4661758" y="0"/>
                </a:lnTo>
                <a:lnTo>
                  <a:pt x="4661758" y="1957939"/>
                </a:lnTo>
                <a:lnTo>
                  <a:pt x="0" y="1957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a:grpSpLocks noChangeAspect="true"/>
          </p:cNvGrpSpPr>
          <p:nvPr/>
        </p:nvGrpSpPr>
        <p:grpSpPr>
          <a:xfrm rot="0">
            <a:off x="12694227" y="3160283"/>
            <a:ext cx="2749194" cy="5439752"/>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448" t="0" r="-3448"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34" id="34"/>
          <p:cNvSpPr/>
          <p:nvPr/>
        </p:nvSpPr>
        <p:spPr>
          <a:xfrm flipH="false" flipV="false" rot="0">
            <a:off x="12306408" y="8218427"/>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sp>
        <p:nvSpPr>
          <p:cNvPr name="TextBox 35" id="35"/>
          <p:cNvSpPr txBox="true"/>
          <p:nvPr/>
        </p:nvSpPr>
        <p:spPr>
          <a:xfrm rot="0">
            <a:off x="5861203" y="3341182"/>
            <a:ext cx="6565595" cy="2538977"/>
          </a:xfrm>
          <a:prstGeom prst="rect">
            <a:avLst/>
          </a:prstGeom>
        </p:spPr>
        <p:txBody>
          <a:bodyPr anchor="t" rtlCol="false" tIns="0" lIns="0" bIns="0" rIns="0">
            <a:spAutoFit/>
          </a:bodyPr>
          <a:lstStyle/>
          <a:p>
            <a:pPr algn="just">
              <a:lnSpc>
                <a:spcPts val="2856"/>
              </a:lnSpc>
            </a:pPr>
            <a:r>
              <a:rPr lang="en-US" sz="2040" spc="-40">
                <a:solidFill>
                  <a:srgbClr val="051D40"/>
                </a:solidFill>
                <a:latin typeface="Poppins Bold"/>
              </a:rPr>
              <a:t>Ride Order: </a:t>
            </a:r>
          </a:p>
          <a:p>
            <a:pPr algn="just">
              <a:lnSpc>
                <a:spcPts val="2856"/>
              </a:lnSpc>
            </a:pPr>
            <a:r>
              <a:rPr lang="en-US" sz="2040" spc="-40">
                <a:solidFill>
                  <a:srgbClr val="051D40"/>
                </a:solidFill>
                <a:latin typeface="Poppins Semi-Bold"/>
              </a:rPr>
              <a:t>Customers can request rides from one location to another.</a:t>
            </a:r>
          </a:p>
          <a:p>
            <a:pPr algn="just">
              <a:lnSpc>
                <a:spcPts val="2856"/>
              </a:lnSpc>
            </a:pPr>
            <a:r>
              <a:rPr lang="en-US" sz="2040" spc="-40">
                <a:solidFill>
                  <a:srgbClr val="051D40"/>
                </a:solidFill>
                <a:latin typeface="Poppins Bold"/>
              </a:rPr>
              <a:t>Parcel Delivery: </a:t>
            </a:r>
          </a:p>
          <a:p>
            <a:pPr algn="just">
              <a:lnSpc>
                <a:spcPts val="2856"/>
              </a:lnSpc>
            </a:pPr>
            <a:r>
              <a:rPr lang="en-US" sz="2040" spc="-40">
                <a:solidFill>
                  <a:srgbClr val="051D40"/>
                </a:solidFill>
                <a:latin typeface="Poppins Semi-Bold"/>
              </a:rPr>
              <a:t>Customers can request the delivery of parcels from one location to another.</a:t>
            </a:r>
          </a:p>
          <a:p>
            <a:pPr algn="just" marL="0" indent="0" lvl="0">
              <a:lnSpc>
                <a:spcPts val="2856"/>
              </a:lnSpc>
              <a:spcBef>
                <a:spcPct val="0"/>
              </a:spcBef>
            </a:pPr>
          </a:p>
        </p:txBody>
      </p:sp>
      <p:sp>
        <p:nvSpPr>
          <p:cNvPr name="TextBox 36" id="36"/>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Customers Panel</a:t>
            </a:r>
          </a:p>
        </p:txBody>
      </p:sp>
      <p:sp>
        <p:nvSpPr>
          <p:cNvPr name="TextBox 37" id="37"/>
          <p:cNvSpPr txBox="true"/>
          <p:nvPr/>
        </p:nvSpPr>
        <p:spPr>
          <a:xfrm rot="0">
            <a:off x="5892800" y="1914959"/>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Service Requests</a:t>
            </a:r>
          </a:p>
        </p:txBody>
      </p:sp>
      <p:sp>
        <p:nvSpPr>
          <p:cNvPr name="TextBox 38" id="38"/>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3325929" y="3510872"/>
            <a:ext cx="710297" cy="125782"/>
          </a:xfrm>
          <a:custGeom>
            <a:avLst/>
            <a:gdLst/>
            <a:ahLst/>
            <a:cxnLst/>
            <a:rect r="r" b="b" t="t" l="l"/>
            <a:pathLst>
              <a:path h="125782" w="710297">
                <a:moveTo>
                  <a:pt x="0" y="0"/>
                </a:moveTo>
                <a:lnTo>
                  <a:pt x="710298" y="0"/>
                </a:lnTo>
                <a:lnTo>
                  <a:pt x="710298" y="125781"/>
                </a:lnTo>
                <a:lnTo>
                  <a:pt x="0" y="125781"/>
                </a:lnTo>
                <a:lnTo>
                  <a:pt x="0" y="0"/>
                </a:lnTo>
                <a:close/>
              </a:path>
            </a:pathLst>
          </a:custGeom>
          <a:blipFill>
            <a:blip r:embed="rId3"/>
            <a:stretch>
              <a:fillRect l="0" t="0" r="0" b="0"/>
            </a:stretch>
          </a:blipFill>
        </p:spPr>
      </p:sp>
      <p:sp>
        <p:nvSpPr>
          <p:cNvPr name="Freeform 13" id="13"/>
          <p:cNvSpPr/>
          <p:nvPr/>
        </p:nvSpPr>
        <p:spPr>
          <a:xfrm flipH="false" flipV="false" rot="0">
            <a:off x="11972687" y="7930952"/>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grpSp>
        <p:nvGrpSpPr>
          <p:cNvPr name="Group 14" id="14"/>
          <p:cNvGrpSpPr>
            <a:grpSpLocks noChangeAspect="true"/>
          </p:cNvGrpSpPr>
          <p:nvPr/>
        </p:nvGrpSpPr>
        <p:grpSpPr>
          <a:xfrm rot="0">
            <a:off x="12257615" y="2865208"/>
            <a:ext cx="2749194" cy="543975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 t="0" r="-38"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4" id="24"/>
          <p:cNvGrpSpPr/>
          <p:nvPr/>
        </p:nvGrpSpPr>
        <p:grpSpPr>
          <a:xfrm rot="0">
            <a:off x="4328117" y="4055100"/>
            <a:ext cx="2958583" cy="3179603"/>
            <a:chOff x="0" y="0"/>
            <a:chExt cx="1036238" cy="1113650"/>
          </a:xfrm>
        </p:grpSpPr>
        <p:sp>
          <p:nvSpPr>
            <p:cNvPr name="Freeform 25" id="25"/>
            <p:cNvSpPr/>
            <p:nvPr/>
          </p:nvSpPr>
          <p:spPr>
            <a:xfrm flipH="false" flipV="false" rot="0">
              <a:off x="0" y="0"/>
              <a:ext cx="1036238" cy="1113650"/>
            </a:xfrm>
            <a:custGeom>
              <a:avLst/>
              <a:gdLst/>
              <a:ahLst/>
              <a:cxnLst/>
              <a:rect r="r" b="b" t="t" l="l"/>
              <a:pathLst>
                <a:path h="1113650" w="1036238">
                  <a:moveTo>
                    <a:pt x="65419" y="0"/>
                  </a:moveTo>
                  <a:lnTo>
                    <a:pt x="970819" y="0"/>
                  </a:lnTo>
                  <a:cubicBezTo>
                    <a:pt x="988169" y="0"/>
                    <a:pt x="1004809" y="6892"/>
                    <a:pt x="1017077" y="19161"/>
                  </a:cubicBezTo>
                  <a:cubicBezTo>
                    <a:pt x="1029346" y="31429"/>
                    <a:pt x="1036238" y="48069"/>
                    <a:pt x="1036238" y="65419"/>
                  </a:cubicBezTo>
                  <a:lnTo>
                    <a:pt x="1036238" y="1048231"/>
                  </a:lnTo>
                  <a:cubicBezTo>
                    <a:pt x="1036238" y="1065581"/>
                    <a:pt x="1029346" y="1082221"/>
                    <a:pt x="1017077" y="1094489"/>
                  </a:cubicBezTo>
                  <a:cubicBezTo>
                    <a:pt x="1004809" y="1106758"/>
                    <a:pt x="988169" y="1113650"/>
                    <a:pt x="970819" y="1113650"/>
                  </a:cubicBezTo>
                  <a:lnTo>
                    <a:pt x="65419" y="1113650"/>
                  </a:lnTo>
                  <a:cubicBezTo>
                    <a:pt x="48069" y="1113650"/>
                    <a:pt x="31429" y="1106758"/>
                    <a:pt x="19161" y="1094489"/>
                  </a:cubicBezTo>
                  <a:cubicBezTo>
                    <a:pt x="6892" y="1082221"/>
                    <a:pt x="0" y="1065581"/>
                    <a:pt x="0" y="1048231"/>
                  </a:cubicBezTo>
                  <a:lnTo>
                    <a:pt x="0" y="65419"/>
                  </a:lnTo>
                  <a:cubicBezTo>
                    <a:pt x="0" y="48069"/>
                    <a:pt x="6892" y="31429"/>
                    <a:pt x="19161" y="19161"/>
                  </a:cubicBezTo>
                  <a:cubicBezTo>
                    <a:pt x="31429" y="6892"/>
                    <a:pt x="48069" y="0"/>
                    <a:pt x="65419" y="0"/>
                  </a:cubicBezTo>
                  <a:close/>
                </a:path>
              </a:pathLst>
            </a:custGeom>
            <a:solidFill>
              <a:srgbClr val="FDFDFD"/>
            </a:solidFill>
            <a:ln w="38100" cap="rnd">
              <a:solidFill>
                <a:srgbClr val="145DA0"/>
              </a:solidFill>
              <a:prstDash val="solid"/>
              <a:round/>
            </a:ln>
          </p:spPr>
        </p:sp>
        <p:sp>
          <p:nvSpPr>
            <p:cNvPr name="TextBox 26" id="26"/>
            <p:cNvSpPr txBox="true"/>
            <p:nvPr/>
          </p:nvSpPr>
          <p:spPr>
            <a:xfrm>
              <a:off x="0" y="-38100"/>
              <a:ext cx="1036238" cy="1151750"/>
            </a:xfrm>
            <a:prstGeom prst="rect">
              <a:avLst/>
            </a:prstGeom>
          </p:spPr>
          <p:txBody>
            <a:bodyPr anchor="ctr" rtlCol="false" tIns="38960" lIns="38960" bIns="38960" rIns="38960"/>
            <a:lstStyle/>
            <a:p>
              <a:pPr algn="ctr" marL="0" indent="0" lvl="0">
                <a:lnSpc>
                  <a:spcPts val="2660"/>
                </a:lnSpc>
                <a:spcBef>
                  <a:spcPct val="0"/>
                </a:spcBef>
              </a:pPr>
            </a:p>
          </p:txBody>
        </p:sp>
      </p:grpSp>
      <p:sp>
        <p:nvSpPr>
          <p:cNvPr name="AutoShape 27" id="27"/>
          <p:cNvSpPr/>
          <p:nvPr/>
        </p:nvSpPr>
        <p:spPr>
          <a:xfrm flipV="true">
            <a:off x="4564647" y="5796836"/>
            <a:ext cx="2294767" cy="0"/>
          </a:xfrm>
          <a:prstGeom prst="line">
            <a:avLst/>
          </a:prstGeom>
          <a:ln cap="flat" w="28575">
            <a:solidFill>
              <a:srgbClr val="145DA0"/>
            </a:solidFill>
            <a:prstDash val="solid"/>
            <a:headEnd type="none" len="sm" w="sm"/>
            <a:tailEnd type="none" len="sm" w="sm"/>
          </a:ln>
        </p:spPr>
      </p:sp>
      <p:grpSp>
        <p:nvGrpSpPr>
          <p:cNvPr name="Group 28" id="28"/>
          <p:cNvGrpSpPr/>
          <p:nvPr/>
        </p:nvGrpSpPr>
        <p:grpSpPr>
          <a:xfrm rot="0">
            <a:off x="7789599" y="4055100"/>
            <a:ext cx="2751059" cy="3179603"/>
            <a:chOff x="0" y="0"/>
            <a:chExt cx="988820" cy="1142853"/>
          </a:xfrm>
        </p:grpSpPr>
        <p:sp>
          <p:nvSpPr>
            <p:cNvPr name="Freeform 29" id="29"/>
            <p:cNvSpPr/>
            <p:nvPr/>
          </p:nvSpPr>
          <p:spPr>
            <a:xfrm flipH="false" flipV="false" rot="0">
              <a:off x="0" y="0"/>
              <a:ext cx="988820" cy="1142853"/>
            </a:xfrm>
            <a:custGeom>
              <a:avLst/>
              <a:gdLst/>
              <a:ahLst/>
              <a:cxnLst/>
              <a:rect r="r" b="b" t="t" l="l"/>
              <a:pathLst>
                <a:path h="1142853" w="988820">
                  <a:moveTo>
                    <a:pt x="70354" y="0"/>
                  </a:moveTo>
                  <a:lnTo>
                    <a:pt x="918466" y="0"/>
                  </a:lnTo>
                  <a:cubicBezTo>
                    <a:pt x="957322" y="0"/>
                    <a:pt x="988820" y="31499"/>
                    <a:pt x="988820" y="70354"/>
                  </a:cubicBezTo>
                  <a:lnTo>
                    <a:pt x="988820" y="1072499"/>
                  </a:lnTo>
                  <a:cubicBezTo>
                    <a:pt x="988820" y="1091158"/>
                    <a:pt x="981408" y="1109053"/>
                    <a:pt x="968214" y="1122247"/>
                  </a:cubicBezTo>
                  <a:cubicBezTo>
                    <a:pt x="955020" y="1135441"/>
                    <a:pt x="937125" y="1142853"/>
                    <a:pt x="918466" y="1142853"/>
                  </a:cubicBezTo>
                  <a:lnTo>
                    <a:pt x="70354" y="1142853"/>
                  </a:lnTo>
                  <a:cubicBezTo>
                    <a:pt x="31499" y="1142853"/>
                    <a:pt x="0" y="1111354"/>
                    <a:pt x="0" y="1072499"/>
                  </a:cubicBezTo>
                  <a:lnTo>
                    <a:pt x="0" y="70354"/>
                  </a:lnTo>
                  <a:cubicBezTo>
                    <a:pt x="0" y="31499"/>
                    <a:pt x="31499" y="0"/>
                    <a:pt x="70354" y="0"/>
                  </a:cubicBezTo>
                  <a:close/>
                </a:path>
              </a:pathLst>
            </a:custGeom>
            <a:solidFill>
              <a:srgbClr val="FDFDFD"/>
            </a:solidFill>
            <a:ln w="38100" cap="rnd">
              <a:solidFill>
                <a:srgbClr val="145DA0"/>
              </a:solidFill>
              <a:prstDash val="solid"/>
              <a:round/>
            </a:ln>
          </p:spPr>
        </p:sp>
        <p:sp>
          <p:nvSpPr>
            <p:cNvPr name="TextBox 30" id="30"/>
            <p:cNvSpPr txBox="true"/>
            <p:nvPr/>
          </p:nvSpPr>
          <p:spPr>
            <a:xfrm>
              <a:off x="0" y="-38100"/>
              <a:ext cx="988820" cy="1180953"/>
            </a:xfrm>
            <a:prstGeom prst="rect">
              <a:avLst/>
            </a:prstGeom>
          </p:spPr>
          <p:txBody>
            <a:bodyPr anchor="ctr" rtlCol="false" tIns="38960" lIns="38960" bIns="38960" rIns="38960"/>
            <a:lstStyle/>
            <a:p>
              <a:pPr algn="ctr" marL="0" indent="0" lvl="0">
                <a:lnSpc>
                  <a:spcPts val="2660"/>
                </a:lnSpc>
                <a:spcBef>
                  <a:spcPct val="0"/>
                </a:spcBef>
              </a:pPr>
            </a:p>
          </p:txBody>
        </p:sp>
      </p:grpSp>
      <p:sp>
        <p:nvSpPr>
          <p:cNvPr name="AutoShape 31" id="31"/>
          <p:cNvSpPr/>
          <p:nvPr/>
        </p:nvSpPr>
        <p:spPr>
          <a:xfrm>
            <a:off x="8028764" y="5766046"/>
            <a:ext cx="2236129" cy="0"/>
          </a:xfrm>
          <a:prstGeom prst="line">
            <a:avLst/>
          </a:prstGeom>
          <a:ln cap="flat" w="28575">
            <a:solidFill>
              <a:srgbClr val="145DA0"/>
            </a:solidFill>
            <a:prstDash val="solid"/>
            <a:headEnd type="none" len="sm" w="sm"/>
            <a:tailEnd type="none" len="sm" w="sm"/>
          </a:ln>
        </p:spPr>
      </p:sp>
      <p:sp>
        <p:nvSpPr>
          <p:cNvPr name="Freeform 32" id="32"/>
          <p:cNvSpPr/>
          <p:nvPr/>
        </p:nvSpPr>
        <p:spPr>
          <a:xfrm flipH="false" flipV="false" rot="0">
            <a:off x="5430857" y="4275330"/>
            <a:ext cx="745048" cy="868170"/>
          </a:xfrm>
          <a:custGeom>
            <a:avLst/>
            <a:gdLst/>
            <a:ahLst/>
            <a:cxnLst/>
            <a:rect r="r" b="b" t="t" l="l"/>
            <a:pathLst>
              <a:path h="868170" w="745048">
                <a:moveTo>
                  <a:pt x="0" y="0"/>
                </a:moveTo>
                <a:lnTo>
                  <a:pt x="745047" y="0"/>
                </a:lnTo>
                <a:lnTo>
                  <a:pt x="745047" y="868170"/>
                </a:lnTo>
                <a:lnTo>
                  <a:pt x="0" y="868170"/>
                </a:lnTo>
                <a:lnTo>
                  <a:pt x="0" y="0"/>
                </a:lnTo>
                <a:close/>
              </a:path>
            </a:pathLst>
          </a:custGeom>
          <a:blipFill>
            <a:blip r:embed="rId5"/>
            <a:stretch>
              <a:fillRect l="0" t="0" r="0" b="0"/>
            </a:stretch>
          </a:blipFill>
        </p:spPr>
      </p:sp>
      <p:sp>
        <p:nvSpPr>
          <p:cNvPr name="Freeform 33" id="33"/>
          <p:cNvSpPr/>
          <p:nvPr/>
        </p:nvSpPr>
        <p:spPr>
          <a:xfrm flipH="false" flipV="false" rot="0">
            <a:off x="8732957" y="4311361"/>
            <a:ext cx="967604" cy="832139"/>
          </a:xfrm>
          <a:custGeom>
            <a:avLst/>
            <a:gdLst/>
            <a:ahLst/>
            <a:cxnLst/>
            <a:rect r="r" b="b" t="t" l="l"/>
            <a:pathLst>
              <a:path h="832139" w="967604">
                <a:moveTo>
                  <a:pt x="0" y="0"/>
                </a:moveTo>
                <a:lnTo>
                  <a:pt x="967604" y="0"/>
                </a:lnTo>
                <a:lnTo>
                  <a:pt x="967604" y="832139"/>
                </a:lnTo>
                <a:lnTo>
                  <a:pt x="0" y="832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4" id="34"/>
          <p:cNvSpPr txBox="true"/>
          <p:nvPr/>
        </p:nvSpPr>
        <p:spPr>
          <a:xfrm rot="0">
            <a:off x="4328117" y="2241748"/>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Interaction </a:t>
            </a:r>
          </a:p>
        </p:txBody>
      </p:sp>
      <p:sp>
        <p:nvSpPr>
          <p:cNvPr name="TextBox 35" id="35"/>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07</a:t>
            </a:r>
          </a:p>
        </p:txBody>
      </p:sp>
      <p:sp>
        <p:nvSpPr>
          <p:cNvPr name="TextBox 36" id="36"/>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Customers Panel</a:t>
            </a:r>
          </a:p>
        </p:txBody>
      </p:sp>
      <p:sp>
        <p:nvSpPr>
          <p:cNvPr name="TextBox 37" id="37"/>
          <p:cNvSpPr txBox="true"/>
          <p:nvPr/>
        </p:nvSpPr>
        <p:spPr>
          <a:xfrm rot="0">
            <a:off x="4625602" y="6018718"/>
            <a:ext cx="2233812" cy="776380"/>
          </a:xfrm>
          <a:prstGeom prst="rect">
            <a:avLst/>
          </a:prstGeom>
        </p:spPr>
        <p:txBody>
          <a:bodyPr anchor="t" rtlCol="false" tIns="0" lIns="0" bIns="0" rIns="0">
            <a:spAutoFit/>
          </a:bodyPr>
          <a:lstStyle/>
          <a:p>
            <a:pPr algn="ctr">
              <a:lnSpc>
                <a:spcPts val="2054"/>
              </a:lnSpc>
            </a:pPr>
            <a:r>
              <a:rPr lang="en-US" sz="1556" spc="-31">
                <a:solidFill>
                  <a:srgbClr val="145DA0"/>
                </a:solidFill>
                <a:latin typeface="Poppins Bold"/>
              </a:rPr>
              <a:t>Customers can track the status of their ride and delivery requests.</a:t>
            </a:r>
          </a:p>
        </p:txBody>
      </p:sp>
      <p:sp>
        <p:nvSpPr>
          <p:cNvPr name="TextBox 38" id="38"/>
          <p:cNvSpPr txBox="true"/>
          <p:nvPr/>
        </p:nvSpPr>
        <p:spPr>
          <a:xfrm rot="0">
            <a:off x="4625602" y="5209799"/>
            <a:ext cx="2461498" cy="375285"/>
          </a:xfrm>
          <a:prstGeom prst="rect">
            <a:avLst/>
          </a:prstGeom>
        </p:spPr>
        <p:txBody>
          <a:bodyPr anchor="t" rtlCol="false" tIns="0" lIns="0" bIns="0" rIns="0">
            <a:spAutoFit/>
          </a:bodyPr>
          <a:lstStyle/>
          <a:p>
            <a:pPr algn="ctr">
              <a:lnSpc>
                <a:spcPts val="2940"/>
              </a:lnSpc>
              <a:spcBef>
                <a:spcPct val="0"/>
              </a:spcBef>
            </a:pPr>
            <a:r>
              <a:rPr lang="en-US" sz="2100">
                <a:solidFill>
                  <a:srgbClr val="145DA0"/>
                </a:solidFill>
                <a:latin typeface="Poppins Bold"/>
              </a:rPr>
              <a:t>View Order Status</a:t>
            </a:r>
          </a:p>
        </p:txBody>
      </p:sp>
      <p:sp>
        <p:nvSpPr>
          <p:cNvPr name="TextBox 39" id="39"/>
          <p:cNvSpPr txBox="true"/>
          <p:nvPr/>
        </p:nvSpPr>
        <p:spPr>
          <a:xfrm rot="0">
            <a:off x="8088161" y="5972003"/>
            <a:ext cx="2176732" cy="1005547"/>
          </a:xfrm>
          <a:prstGeom prst="rect">
            <a:avLst/>
          </a:prstGeom>
        </p:spPr>
        <p:txBody>
          <a:bodyPr anchor="t" rtlCol="false" tIns="0" lIns="0" bIns="0" rIns="0">
            <a:spAutoFit/>
          </a:bodyPr>
          <a:lstStyle/>
          <a:p>
            <a:pPr algn="ctr">
              <a:lnSpc>
                <a:spcPts val="2005"/>
              </a:lnSpc>
            </a:pPr>
            <a:r>
              <a:rPr lang="en-US" sz="1519" spc="-30">
                <a:solidFill>
                  <a:srgbClr val="145DA0"/>
                </a:solidFill>
                <a:latin typeface="Poppins Bold"/>
              </a:rPr>
              <a:t>Customers can provide feedback on their experience with the service.</a:t>
            </a:r>
          </a:p>
        </p:txBody>
      </p:sp>
      <p:sp>
        <p:nvSpPr>
          <p:cNvPr name="TextBox 40" id="40"/>
          <p:cNvSpPr txBox="true"/>
          <p:nvPr/>
        </p:nvSpPr>
        <p:spPr>
          <a:xfrm rot="0">
            <a:off x="7871472" y="5189951"/>
            <a:ext cx="2545057" cy="367156"/>
          </a:xfrm>
          <a:prstGeom prst="rect">
            <a:avLst/>
          </a:prstGeom>
        </p:spPr>
        <p:txBody>
          <a:bodyPr anchor="t" rtlCol="false" tIns="0" lIns="0" bIns="0" rIns="0">
            <a:spAutoFit/>
          </a:bodyPr>
          <a:lstStyle/>
          <a:p>
            <a:pPr algn="ctr">
              <a:lnSpc>
                <a:spcPts val="2864"/>
              </a:lnSpc>
              <a:spcBef>
                <a:spcPct val="0"/>
              </a:spcBef>
            </a:pPr>
            <a:r>
              <a:rPr lang="en-US" sz="2046">
                <a:solidFill>
                  <a:srgbClr val="145DA0"/>
                </a:solidFill>
                <a:latin typeface="Poppins Bold"/>
              </a:rPr>
              <a:t>Provide Feedback</a:t>
            </a:r>
            <a:r>
              <a:rPr lang="en-US" sz="2046">
                <a:solidFill>
                  <a:srgbClr val="145DA0"/>
                </a:solidFill>
                <a:latin typeface="Poppins Bold"/>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172000" y="8203841"/>
            <a:ext cx="2602736" cy="514040"/>
          </a:xfrm>
          <a:custGeom>
            <a:avLst/>
            <a:gdLst/>
            <a:ahLst/>
            <a:cxnLst/>
            <a:rect r="r" b="b" t="t" l="l"/>
            <a:pathLst>
              <a:path h="514040" w="2602736">
                <a:moveTo>
                  <a:pt x="0" y="0"/>
                </a:moveTo>
                <a:lnTo>
                  <a:pt x="2602737" y="0"/>
                </a:lnTo>
                <a:lnTo>
                  <a:pt x="2602737" y="514040"/>
                </a:lnTo>
                <a:lnTo>
                  <a:pt x="0" y="514040"/>
                </a:lnTo>
                <a:lnTo>
                  <a:pt x="0" y="0"/>
                </a:lnTo>
                <a:close/>
              </a:path>
            </a:pathLst>
          </a:custGeom>
          <a:blipFill>
            <a:blip r:embed="rId2"/>
            <a:stretch>
              <a:fillRect l="0" t="0" r="0" b="0"/>
            </a:stretch>
          </a:blipFill>
        </p:spPr>
      </p:sp>
      <p:sp>
        <p:nvSpPr>
          <p:cNvPr name="TextBox 13" id="13"/>
          <p:cNvSpPr txBox="true"/>
          <p:nvPr/>
        </p:nvSpPr>
        <p:spPr>
          <a:xfrm rot="0">
            <a:off x="4366638" y="2790271"/>
            <a:ext cx="4794061" cy="541885"/>
          </a:xfrm>
          <a:prstGeom prst="rect">
            <a:avLst/>
          </a:prstGeom>
        </p:spPr>
        <p:txBody>
          <a:bodyPr anchor="t" rtlCol="false" tIns="0" lIns="0" bIns="0" rIns="0">
            <a:spAutoFit/>
          </a:bodyPr>
          <a:lstStyle/>
          <a:p>
            <a:pPr algn="ctr">
              <a:lnSpc>
                <a:spcPts val="2228"/>
              </a:lnSpc>
            </a:pPr>
            <a:r>
              <a:rPr lang="en-US" sz="1592" spc="-31">
                <a:solidFill>
                  <a:srgbClr val="051D40"/>
                </a:solidFill>
                <a:latin typeface="Poppins Bold"/>
              </a:rPr>
              <a:t>Sign Up and Sign In:</a:t>
            </a:r>
          </a:p>
          <a:p>
            <a:pPr algn="just">
              <a:lnSpc>
                <a:spcPts val="2085"/>
              </a:lnSpc>
            </a:pPr>
            <a:r>
              <a:rPr lang="en-US" sz="1489" spc="-29">
                <a:solidFill>
                  <a:srgbClr val="051D40"/>
                </a:solidFill>
                <a:latin typeface="Poppins Semi-Bold"/>
              </a:rPr>
              <a:t>Riders can create an account and log in securely.</a:t>
            </a:r>
          </a:p>
        </p:txBody>
      </p:sp>
      <p:sp>
        <p:nvSpPr>
          <p:cNvPr name="TextBox 14" id="14"/>
          <p:cNvSpPr txBox="true"/>
          <p:nvPr/>
        </p:nvSpPr>
        <p:spPr>
          <a:xfrm rot="0">
            <a:off x="4606922" y="536362"/>
            <a:ext cx="9074156" cy="1784776"/>
          </a:xfrm>
          <a:prstGeom prst="rect">
            <a:avLst/>
          </a:prstGeom>
        </p:spPr>
        <p:txBody>
          <a:bodyPr anchor="t" rtlCol="false" tIns="0" lIns="0" bIns="0" rIns="0">
            <a:spAutoFit/>
          </a:bodyPr>
          <a:lstStyle/>
          <a:p>
            <a:pPr algn="ctr">
              <a:lnSpc>
                <a:spcPts val="7151"/>
              </a:lnSpc>
            </a:pPr>
            <a:r>
              <a:rPr lang="en-US" sz="5108">
                <a:solidFill>
                  <a:srgbClr val="FDFDFD"/>
                </a:solidFill>
                <a:latin typeface="Open Sans Extra Bold"/>
              </a:rPr>
              <a:t>Rider Panel</a:t>
            </a:r>
          </a:p>
          <a:p>
            <a:pPr algn="ctr" marL="0" indent="0" lvl="0">
              <a:lnSpc>
                <a:spcPts val="7151"/>
              </a:lnSpc>
              <a:spcBef>
                <a:spcPct val="0"/>
              </a:spcBef>
            </a:pPr>
          </a:p>
        </p:txBody>
      </p:sp>
      <p:sp>
        <p:nvSpPr>
          <p:cNvPr name="TextBox 15" id="15"/>
          <p:cNvSpPr txBox="true"/>
          <p:nvPr/>
        </p:nvSpPr>
        <p:spPr>
          <a:xfrm rot="0">
            <a:off x="5664646" y="1702186"/>
            <a:ext cx="6958709" cy="785844"/>
          </a:xfrm>
          <a:prstGeom prst="rect">
            <a:avLst/>
          </a:prstGeom>
        </p:spPr>
        <p:txBody>
          <a:bodyPr anchor="t" rtlCol="false" tIns="0" lIns="0" bIns="0" rIns="0">
            <a:spAutoFit/>
          </a:bodyPr>
          <a:lstStyle/>
          <a:p>
            <a:pPr algn="ctr" marL="0" indent="0" lvl="0">
              <a:lnSpc>
                <a:spcPts val="6459"/>
              </a:lnSpc>
              <a:spcBef>
                <a:spcPct val="0"/>
              </a:spcBef>
            </a:pPr>
            <a:r>
              <a:rPr lang="en-US" sz="4613">
                <a:solidFill>
                  <a:srgbClr val="145DA0"/>
                </a:solidFill>
                <a:latin typeface="Open Sans Extra Bold"/>
              </a:rPr>
              <a:t>Account Management:</a:t>
            </a:r>
          </a:p>
        </p:txBody>
      </p:sp>
      <p:sp>
        <p:nvSpPr>
          <p:cNvPr name="TextBox 16" id="16"/>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08</a:t>
            </a:r>
          </a:p>
        </p:txBody>
      </p:sp>
      <p:sp>
        <p:nvSpPr>
          <p:cNvPr name="TextBox 17" id="17"/>
          <p:cNvSpPr txBox="true"/>
          <p:nvPr/>
        </p:nvSpPr>
        <p:spPr>
          <a:xfrm rot="0">
            <a:off x="10297777" y="2789304"/>
            <a:ext cx="4684554" cy="533254"/>
          </a:xfrm>
          <a:prstGeom prst="rect">
            <a:avLst/>
          </a:prstGeom>
        </p:spPr>
        <p:txBody>
          <a:bodyPr anchor="t" rtlCol="false" tIns="0" lIns="0" bIns="0" rIns="0">
            <a:spAutoFit/>
          </a:bodyPr>
          <a:lstStyle/>
          <a:p>
            <a:pPr algn="ctr">
              <a:lnSpc>
                <a:spcPts val="2178"/>
              </a:lnSpc>
            </a:pPr>
            <a:r>
              <a:rPr lang="en-US" sz="1555" spc="-31">
                <a:solidFill>
                  <a:srgbClr val="051D40"/>
                </a:solidFill>
                <a:latin typeface="Poppins Bold"/>
              </a:rPr>
              <a:t>Profile and History</a:t>
            </a:r>
          </a:p>
          <a:p>
            <a:pPr algn="just" marL="0" indent="0" lvl="0">
              <a:lnSpc>
                <a:spcPts val="2038"/>
              </a:lnSpc>
              <a:spcBef>
                <a:spcPct val="0"/>
              </a:spcBef>
            </a:pPr>
            <a:r>
              <a:rPr lang="en-US" sz="1455" spc="-29">
                <a:solidFill>
                  <a:srgbClr val="051D40"/>
                </a:solidFill>
                <a:latin typeface="Poppins Semi-Bold"/>
              </a:rPr>
              <a:t>Riders can Access history of accepted requests.</a:t>
            </a:r>
          </a:p>
        </p:txBody>
      </p:sp>
      <p:grpSp>
        <p:nvGrpSpPr>
          <p:cNvPr name="Group 18" id="18"/>
          <p:cNvGrpSpPr>
            <a:grpSpLocks noChangeAspect="true"/>
          </p:cNvGrpSpPr>
          <p:nvPr/>
        </p:nvGrpSpPr>
        <p:grpSpPr>
          <a:xfrm rot="0">
            <a:off x="11224753" y="3671529"/>
            <a:ext cx="2309913" cy="4570560"/>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4" t="0" r="-64"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8" id="28"/>
          <p:cNvSpPr/>
          <p:nvPr/>
        </p:nvSpPr>
        <p:spPr>
          <a:xfrm flipH="false" flipV="false" rot="0">
            <a:off x="11078342" y="8076455"/>
            <a:ext cx="2602736" cy="514040"/>
          </a:xfrm>
          <a:custGeom>
            <a:avLst/>
            <a:gdLst/>
            <a:ahLst/>
            <a:cxnLst/>
            <a:rect r="r" b="b" t="t" l="l"/>
            <a:pathLst>
              <a:path h="514040" w="2602736">
                <a:moveTo>
                  <a:pt x="0" y="0"/>
                </a:moveTo>
                <a:lnTo>
                  <a:pt x="2602736" y="0"/>
                </a:lnTo>
                <a:lnTo>
                  <a:pt x="2602736" y="514041"/>
                </a:lnTo>
                <a:lnTo>
                  <a:pt x="0" y="514041"/>
                </a:lnTo>
                <a:lnTo>
                  <a:pt x="0" y="0"/>
                </a:lnTo>
                <a:close/>
              </a:path>
            </a:pathLst>
          </a:custGeom>
          <a:blipFill>
            <a:blip r:embed="rId2"/>
            <a:stretch>
              <a:fillRect l="0" t="0" r="0" b="0"/>
            </a:stretch>
          </a:blipFill>
        </p:spPr>
      </p:sp>
      <p:grpSp>
        <p:nvGrpSpPr>
          <p:cNvPr name="Group 29" id="29"/>
          <p:cNvGrpSpPr>
            <a:grpSpLocks noChangeAspect="true"/>
          </p:cNvGrpSpPr>
          <p:nvPr/>
        </p:nvGrpSpPr>
        <p:grpSpPr>
          <a:xfrm rot="0">
            <a:off x="5172000" y="3635530"/>
            <a:ext cx="2374292" cy="4697945"/>
            <a:chOff x="0" y="0"/>
            <a:chExt cx="2620010" cy="5184140"/>
          </a:xfrm>
        </p:grpSpPr>
        <p:sp>
          <p:nvSpPr>
            <p:cNvPr name="Freeform 30" id="3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1" id="3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814" t="0" r="-2814" b="0"/>
              </a:stretch>
            </a:blipFill>
          </p:spPr>
        </p:sp>
        <p:sp>
          <p:nvSpPr>
            <p:cNvPr name="Freeform 32" id="3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3" id="3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4" id="3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5" id="3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6" id="3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7" id="3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8" id="3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2306481" y="2943055"/>
            <a:ext cx="2749194" cy="5439752"/>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534" t="0" r="-3534"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2" id="22"/>
          <p:cNvSpPr/>
          <p:nvPr/>
        </p:nvSpPr>
        <p:spPr>
          <a:xfrm flipH="false" flipV="false" rot="0">
            <a:off x="11918663" y="8034731"/>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sp>
        <p:nvSpPr>
          <p:cNvPr name="TextBox 23" id="23"/>
          <p:cNvSpPr txBox="true"/>
          <p:nvPr/>
        </p:nvSpPr>
        <p:spPr>
          <a:xfrm rot="0">
            <a:off x="4453145" y="4208213"/>
            <a:ext cx="6041767" cy="2852286"/>
          </a:xfrm>
          <a:prstGeom prst="rect">
            <a:avLst/>
          </a:prstGeom>
        </p:spPr>
        <p:txBody>
          <a:bodyPr anchor="t" rtlCol="false" tIns="0" lIns="0" bIns="0" rIns="0">
            <a:spAutoFit/>
          </a:bodyPr>
          <a:lstStyle/>
          <a:p>
            <a:pPr algn="just" marL="496103" indent="-248051" lvl="1">
              <a:lnSpc>
                <a:spcPts val="3216"/>
              </a:lnSpc>
              <a:buFont typeface="Arial"/>
              <a:buChar char="•"/>
            </a:pPr>
            <a:r>
              <a:rPr lang="en-US" sz="2297" spc="-45">
                <a:solidFill>
                  <a:srgbClr val="051D40"/>
                </a:solidFill>
                <a:latin typeface="Poppins Semi-Bold"/>
              </a:rPr>
              <a:t>Riders can see pending ride and delivery requests from Customers.</a:t>
            </a:r>
          </a:p>
          <a:p>
            <a:pPr algn="just">
              <a:lnSpc>
                <a:spcPts val="3216"/>
              </a:lnSpc>
            </a:pPr>
          </a:p>
          <a:p>
            <a:pPr algn="just" marL="496103" indent="-248051" lvl="1">
              <a:lnSpc>
                <a:spcPts val="3216"/>
              </a:lnSpc>
              <a:buFont typeface="Arial"/>
              <a:buChar char="•"/>
            </a:pPr>
            <a:r>
              <a:rPr lang="en-US" sz="2297" spc="-45">
                <a:solidFill>
                  <a:srgbClr val="051D40"/>
                </a:solidFill>
                <a:latin typeface="Poppins Semi-Bold"/>
              </a:rPr>
              <a:t>Riders can accept requests they wish to fulfill.</a:t>
            </a:r>
          </a:p>
          <a:p>
            <a:pPr algn="just" marL="0" indent="0" lvl="0">
              <a:lnSpc>
                <a:spcPts val="3216"/>
              </a:lnSpc>
              <a:spcBef>
                <a:spcPct val="0"/>
              </a:spcBef>
            </a:pPr>
          </a:p>
          <a:p>
            <a:pPr algn="just" marL="0" indent="0" lvl="0">
              <a:lnSpc>
                <a:spcPts val="3216"/>
              </a:lnSpc>
              <a:spcBef>
                <a:spcPct val="0"/>
              </a:spcBef>
            </a:pPr>
          </a:p>
        </p:txBody>
      </p:sp>
      <p:sp>
        <p:nvSpPr>
          <p:cNvPr name="TextBox 24" id="24"/>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Rider Panel</a:t>
            </a:r>
          </a:p>
        </p:txBody>
      </p:sp>
      <p:sp>
        <p:nvSpPr>
          <p:cNvPr name="TextBox 25" id="25"/>
          <p:cNvSpPr txBox="true"/>
          <p:nvPr/>
        </p:nvSpPr>
        <p:spPr>
          <a:xfrm rot="0">
            <a:off x="4222829" y="2634414"/>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Service Fulfillment</a:t>
            </a:r>
          </a:p>
        </p:txBody>
      </p:sp>
      <p:sp>
        <p:nvSpPr>
          <p:cNvPr name="TextBox 26" id="26"/>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DAGJHyxO2Z4</dc:identifier>
  <dcterms:modified xsi:type="dcterms:W3CDTF">2011-08-01T06:04:30Z</dcterms:modified>
  <cp:revision>1</cp:revision>
  <dc:title>EazyTrip_DS_Project</dc:title>
</cp:coreProperties>
</file>